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6" r:id="rId2"/>
    <p:sldMasterId id="2147483668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08788" cy="9940925"/>
  <p:embeddedFontLst>
    <p:embeddedFont>
      <p:font typeface="Roboto Medium" charset="0"/>
      <p:regular r:id="rId13"/>
      <p:bold r:id="rId14"/>
      <p:italic r:id="rId15"/>
      <p:boldItalic r:id="rId16"/>
    </p:embeddedFont>
    <p:embeddedFont>
      <p:font typeface="Poppins" charset="0"/>
      <p:regular r:id="rId17"/>
      <p:bold r:id="rId18"/>
      <p:italic r:id="rId19"/>
      <p:boldItalic r:id="rId20"/>
    </p:embeddedFont>
    <p:embeddedFont>
      <p:font typeface="Play" charset="0"/>
      <p:regular r:id="rId21"/>
      <p:bold r:id="rId22"/>
    </p:embeddedFont>
    <p:embeddedFont>
      <p:font typeface="Roboto Condensed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Robo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k6Or0WrOAOvaW9q7V7CWX00N4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90D4AB8-662E-4054-9DE0-B729215CFA7C}">
  <a:tblStyle styleId="{490D4AB8-662E-4054-9DE0-B729215CFA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6071EF-15EF-4D24-8D64-2134593DCE2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0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7" y="0"/>
            <a:ext cx="2950475" cy="49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19003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Arial"/>
                <a:ea typeface="Arial"/>
                <a:cs typeface="Arial"/>
                <a:sym typeface="Arial"/>
              </a:rPr>
              <a:t>Les populations spéciales désignent des groupes d'individus qui, en raison de 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caractéristiques biologiques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sociales, économiques ou environnementales spécifiques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, présentent une vulnérabilité accrue face aux maladies infectieuses et 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requièrent des stratégies de vaccination adaptées</a:t>
            </a:r>
            <a:endParaRPr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/>
          <p:nvPr/>
        </p:nvSpPr>
        <p:spPr>
          <a:xfrm>
            <a:off x="-50066" y="-19739"/>
            <a:ext cx="2528797" cy="6897478"/>
          </a:xfrm>
          <a:prstGeom prst="rect">
            <a:avLst/>
          </a:prstGeom>
          <a:gradFill>
            <a:gsLst>
              <a:gs pos="0">
                <a:srgbClr val="3A85B9"/>
              </a:gs>
              <a:gs pos="61000">
                <a:srgbClr val="2B527F"/>
              </a:gs>
              <a:gs pos="87000">
                <a:srgbClr val="FEFEFE"/>
              </a:gs>
              <a:gs pos="99000">
                <a:srgbClr val="2B527F"/>
              </a:gs>
              <a:gs pos="100000">
                <a:srgbClr val="336C9C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ctrTitle"/>
          </p:nvPr>
        </p:nvSpPr>
        <p:spPr>
          <a:xfrm>
            <a:off x="2478731" y="805326"/>
            <a:ext cx="8760438" cy="226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  <a:defRPr sz="3400" b="1" i="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ubTitle" idx="1"/>
          </p:nvPr>
        </p:nvSpPr>
        <p:spPr>
          <a:xfrm>
            <a:off x="2478731" y="3292840"/>
            <a:ext cx="9144000" cy="254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D549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10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84496" y="5389675"/>
            <a:ext cx="2328862" cy="9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2478731" y="6052674"/>
            <a:ext cx="9144000" cy="5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  <a:defRPr sz="13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478731" y="0"/>
            <a:ext cx="12575739" cy="6877739"/>
          </a:xfrm>
          <a:prstGeom prst="rect">
            <a:avLst/>
          </a:prstGeom>
          <a:noFill/>
          <a:ln>
            <a:noFill/>
          </a:ln>
          <a:effectLst>
            <a:outerShdw dist="50800" dir="300000" sx="1000" sy="1000" algn="ctr" rotWithShape="0">
              <a:schemeClr val="dk1"/>
            </a:outerShdw>
            <a:reflection endPos="0" dist="50800" dir="5400000" sy="-100000" algn="bl" rotWithShape="0"/>
          </a:effectLst>
        </p:spPr>
      </p:pic>
      <p:pic>
        <p:nvPicPr>
          <p:cNvPr id="26" name="Google Shape;26;p10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6" r="13437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"/>
              <a:buNone/>
              <a:defRPr sz="60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sz="36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838200" y="5300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sz="36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836611" y="727023"/>
            <a:ext cx="3932237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sz="32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 sz="26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sz="2300"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sz="2200"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sz="2100"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2"/>
          </p:nvPr>
        </p:nvSpPr>
        <p:spPr>
          <a:xfrm>
            <a:off x="836612" y="2327223"/>
            <a:ext cx="3932237" cy="38115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836611" y="695146"/>
            <a:ext cx="3932237" cy="16002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boto Condensed"/>
              <a:buNone/>
              <a:defRPr sz="32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836612" y="2351266"/>
            <a:ext cx="3932237" cy="3811588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 rot="5400000">
            <a:off x="3710609" y="-1480930"/>
            <a:ext cx="47707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 rot="5400000">
            <a:off x="7133431" y="2114550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 rot="5400000">
            <a:off x="1878409" y="-517128"/>
            <a:ext cx="565388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1: Titre et contenu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112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sz="36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200" y="1484243"/>
            <a:ext cx="10515600" cy="475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2: Titre et contenu">
  <p:cSld name="Diapo 2: Titre et conten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8200" y="3568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sz="36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8200" y="1457739"/>
            <a:ext cx="10515600" cy="474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3: Titre et contenu">
  <p:cSld name="Diapo 3: Titre et conten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sz="36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444487"/>
            <a:ext cx="10515600" cy="476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4: Titre et contenu">
  <p:cSld name="Diapo 4: Titre et conten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8200" y="-10946"/>
            <a:ext cx="10515600" cy="112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Roboto Condensed"/>
              <a:buNone/>
              <a:defRPr sz="3600" b="1" i="0">
                <a:solidFill>
                  <a:srgbClr val="4472C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838200" y="1338470"/>
            <a:ext cx="10515600" cy="485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merciements_1">
  <p:cSld name="remerciements_1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6" name="Google Shape;46;p15" descr="A logo with text on 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84496" y="5389675"/>
            <a:ext cx="2328862" cy="9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5"/>
          <p:cNvSpPr/>
          <p:nvPr/>
        </p:nvSpPr>
        <p:spPr>
          <a:xfrm>
            <a:off x="-64059" y="-16774"/>
            <a:ext cx="2814270" cy="6874773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5" descr="Internet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8940" y="5389675"/>
            <a:ext cx="278934" cy="27893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 txBox="1"/>
          <p:nvPr/>
        </p:nvSpPr>
        <p:spPr>
          <a:xfrm>
            <a:off x="9123696" y="5389675"/>
            <a:ext cx="3068304" cy="27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900"/>
              <a:buFont typeface="Roboto Condensed"/>
              <a:buNone/>
            </a:pPr>
            <a:r>
              <a:rPr lang="fr-FR" sz="9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https://who-ist-ca.github.io/Reunion-Annuelle-PEV/</a:t>
            </a:r>
            <a:endParaRPr sz="900" b="1" i="0" u="none" strike="noStrike" cap="non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0" name="Google Shape;50;p15"/>
          <p:cNvSpPr>
            <a:spLocks noGrp="1"/>
          </p:cNvSpPr>
          <p:nvPr>
            <p:ph type="pic" idx="2"/>
          </p:nvPr>
        </p:nvSpPr>
        <p:spPr>
          <a:xfrm>
            <a:off x="9045053" y="0"/>
            <a:ext cx="3068305" cy="242276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/>
          <p:nvPr/>
        </p:nvSpPr>
        <p:spPr>
          <a:xfrm>
            <a:off x="1281124" y="5429916"/>
            <a:ext cx="13949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54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endParaRPr sz="54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5893260" y="2958947"/>
            <a:ext cx="21185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Roboto Condensed"/>
              <a:buNone/>
            </a:pPr>
            <a:r>
              <a:rPr lang="fr-FR" sz="48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MERCI !</a:t>
            </a:r>
            <a:endParaRPr sz="4800" b="1" i="0" u="none" strike="noStrike" cap="non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2750210" y="5529142"/>
            <a:ext cx="4202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Roboto Condensed"/>
              <a:buNone/>
            </a:pPr>
            <a:r>
              <a:rPr lang="fr-FR" sz="1800" b="1" i="0" u="none" strike="noStrike" cap="none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REUNION DES DIRECTEURS DU PROGRAMME ELARGI DE VACCINATION DE L’AFRIQUE CENTRALE, KINSHASA, 2024</a:t>
            </a:r>
            <a:endParaRPr sz="1800" b="1" i="0" u="none" strike="noStrike" cap="none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4" name="Google Shape;54;p15" descr="A black and white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036" r="13437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5: Titre et contenu">
  <p:cSld name="Diapo 5: Titre et contenu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838200" y="681036"/>
            <a:ext cx="10515600" cy="79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sz="3600" b="1" i="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73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b="0" i="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/>
        </p:nvSpPr>
        <p:spPr>
          <a:xfrm>
            <a:off x="-8858" y="-33714"/>
            <a:ext cx="12188380" cy="6872288"/>
          </a:xfrm>
          <a:prstGeom prst="rect">
            <a:avLst/>
          </a:prstGeom>
          <a:gradFill>
            <a:gsLst>
              <a:gs pos="0">
                <a:srgbClr val="2B527F"/>
              </a:gs>
              <a:gs pos="22000">
                <a:srgbClr val="2B527F"/>
              </a:gs>
              <a:gs pos="37000">
                <a:srgbClr val="336C9C"/>
              </a:gs>
              <a:gs pos="51000">
                <a:srgbClr val="3A85B9"/>
              </a:gs>
              <a:gs pos="70000">
                <a:srgbClr val="2395CE"/>
              </a:gs>
              <a:gs pos="100000">
                <a:srgbClr val="2395CE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8200" y="5599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boto Condensed"/>
              <a:buNone/>
              <a:defRPr sz="36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Roboto Condensed"/>
              <a:buNone/>
              <a:defRPr sz="5000" b="1" i="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i="1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8842093" y="63679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5882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Condensed"/>
              <a:buNone/>
              <a:defRPr sz="4000" b="1" i="0" u="none" strike="noStrike" cap="none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391478"/>
            <a:ext cx="105156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A9DB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3" name="Google Shape;13;p9" descr="A logo on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5593" y="-47179"/>
            <a:ext cx="1588857" cy="65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 descr="A map of the united states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5501" y="-19327"/>
            <a:ext cx="620721" cy="62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>
            <a:off x="-42040" y="-19328"/>
            <a:ext cx="880240" cy="6877327"/>
          </a:xfrm>
          <a:prstGeom prst="rect">
            <a:avLst/>
          </a:prstGeom>
          <a:solidFill>
            <a:srgbClr val="86B0D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9" descr="A black and white map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 l="19036" r="13437"/>
          <a:stretch/>
        </p:blipFill>
        <p:spPr>
          <a:xfrm>
            <a:off x="-42040" y="2703442"/>
            <a:ext cx="930546" cy="150562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>
            <a:spLocks noGrp="1"/>
          </p:cNvSpPr>
          <p:nvPr>
            <p:ph type="ctrTitle"/>
          </p:nvPr>
        </p:nvSpPr>
        <p:spPr>
          <a:xfrm>
            <a:off x="2478731" y="805326"/>
            <a:ext cx="8760438" cy="226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400"/>
              <a:buFont typeface="Roboto Condensed"/>
              <a:buNone/>
            </a:pPr>
            <a:r>
              <a:rPr lang="fr-FR"/>
              <a:t>REUNION DES DIRECTEURS DU PROGRAMME ELARGI DE VACCINATION DE L’AFRIQUE CENTRALE, KINSHASA, 2024</a:t>
            </a:r>
            <a:endParaRPr/>
          </a:p>
        </p:txBody>
      </p:sp>
      <p:sp>
        <p:nvSpPr>
          <p:cNvPr id="124" name="Google Shape;124;p1"/>
          <p:cNvSpPr txBox="1">
            <a:spLocks noGrp="1"/>
          </p:cNvSpPr>
          <p:nvPr>
            <p:ph type="body" idx="2"/>
          </p:nvPr>
        </p:nvSpPr>
        <p:spPr>
          <a:xfrm>
            <a:off x="2478731" y="6052674"/>
            <a:ext cx="9144000" cy="51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25" name="Google Shape;125;p1"/>
          <p:cNvSpPr txBox="1">
            <a:spLocks noGrp="1"/>
          </p:cNvSpPr>
          <p:nvPr>
            <p:ph type="subTitle" idx="1"/>
          </p:nvPr>
        </p:nvSpPr>
        <p:spPr>
          <a:xfrm>
            <a:off x="2478731" y="3292840"/>
            <a:ext cx="9144000" cy="254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Session: </a:t>
            </a:r>
            <a:r>
              <a:rPr lang="fr-FR" b="1" dirty="0"/>
              <a:t>Vaccination</a:t>
            </a:r>
            <a:r>
              <a:rPr lang="fr-FR" b="1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b="1" dirty="0"/>
              <a:t>des populations spéciales et en contexte humanitaire 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Pays: République Démocratique du Congo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Présentateur : </a:t>
            </a:r>
            <a:r>
              <a:rPr lang="fr-FR" dirty="0" smtClean="0"/>
              <a:t>Dr Audry MULUMBA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Date: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body" idx="1"/>
          </p:nvPr>
        </p:nvSpPr>
        <p:spPr>
          <a:xfrm>
            <a:off x="884600" y="1028800"/>
            <a:ext cx="10469100" cy="5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Les populations spéciales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compte tenu de leur faible accessibilité aux services de vaccination de routine,  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méritent une attention particulière de leur vulnérabilité accrue face aux maladies infectieuses et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requièrent des stratégies de vaccination adaptées.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La RDC compte plusieurs groupes des populations spéciales de surcroît fait face à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une crise humanitaire complexe 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et durable marquée des conflits armés entraînant des déplacements de populations à grande échelle.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Ces groupes vulnérables sont souvent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laissées de côté par les services de vaccination de routine 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comme l’a démontré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l’ECV des camps des PDI et réfugiés menées en 2023 en RDC 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La Stratégies de vaccination des populations spéciales(2021-2024) vise à </a:t>
            </a:r>
            <a:r>
              <a:rPr lang="fr-FR" sz="2000" b="1">
                <a:latin typeface="Roboto"/>
                <a:ea typeface="Roboto"/>
                <a:cs typeface="Roboto"/>
                <a:sym typeface="Roboto"/>
              </a:rPr>
              <a:t>renforcer l'accès équitable </a:t>
            </a:r>
            <a:r>
              <a:rPr lang="fr-FR" sz="2000">
                <a:latin typeface="Roboto"/>
                <a:ea typeface="Roboto"/>
                <a:cs typeface="Roboto"/>
                <a:sym typeface="Roboto"/>
              </a:rPr>
              <a:t>à la vaccination de routine en milieu humanitaire et en zones difficiles d’accès.</a:t>
            </a:r>
            <a:endParaRPr sz="2000" b="1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Introduction</a:t>
            </a: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Cartographie des populations spéciales en RDC</a:t>
            </a:r>
            <a:endParaRPr sz="3300"/>
          </a:p>
        </p:txBody>
      </p:sp>
      <p:sp>
        <p:nvSpPr>
          <p:cNvPr id="139" name="Google Shape;13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graphicFrame>
        <p:nvGraphicFramePr>
          <p:cNvPr id="140" name="Google Shape;140;p3"/>
          <p:cNvGraphicFramePr/>
          <p:nvPr/>
        </p:nvGraphicFramePr>
        <p:xfrm>
          <a:off x="995281" y="651110"/>
          <a:ext cx="11072450" cy="5520925"/>
        </p:xfrm>
        <a:graphic>
          <a:graphicData uri="http://schemas.openxmlformats.org/drawingml/2006/table">
            <a:tbl>
              <a:tblPr>
                <a:noFill/>
                <a:tableStyleId>{490D4AB8-662E-4054-9DE0-B729215CFA7C}</a:tableStyleId>
              </a:tblPr>
              <a:tblGrid>
                <a:gridCol w="473950"/>
                <a:gridCol w="1486400"/>
                <a:gridCol w="750525"/>
                <a:gridCol w="750525"/>
                <a:gridCol w="1169625"/>
                <a:gridCol w="1175400"/>
                <a:gridCol w="978500"/>
                <a:gridCol w="1250175"/>
                <a:gridCol w="1012450"/>
                <a:gridCol w="1012450"/>
                <a:gridCol w="1012450"/>
              </a:tblGrid>
              <a:tr h="50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N°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PROVINCES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Réfugiés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PDI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zones d'insécurité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Ilots et Villages riverrains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Zones minières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Zones transfrontalières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Pop urbaines défavorisées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Pop Autochtones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Nomades</a:t>
                      </a:r>
                      <a:endParaRPr sz="1200" b="1" i="0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6B0D5"/>
                    </a:solidFill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Bas Uele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Haut Uele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Ituri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Tshopo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Equateur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Mongala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Nord Ubangi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Sud Ubangi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Tshuapa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Haut Katanga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Haut Lomami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Lualaba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Tanganyika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Kasai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Kasai central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Kasai oriental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Lomami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Sankuru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Kinshasa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Kongo Central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Kwango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Kwilu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Maindombe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Maniema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Nord Kivu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4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Sud Kivu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72000" marR="10800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200" b="1" i="1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132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4"/>
          <p:cNvGraphicFramePr/>
          <p:nvPr/>
        </p:nvGraphicFramePr>
        <p:xfrm>
          <a:off x="1024819" y="956435"/>
          <a:ext cx="10918050" cy="5125110"/>
        </p:xfrm>
        <a:graphic>
          <a:graphicData uri="http://schemas.openxmlformats.org/drawingml/2006/table">
            <a:tbl>
              <a:tblPr firstRow="1" bandRow="1">
                <a:noFill/>
                <a:tableStyleId>{AD6071EF-15EF-4D24-8D64-2134593DCE2D}</a:tableStyleId>
              </a:tblPr>
              <a:tblGrid>
                <a:gridCol w="2896250"/>
                <a:gridCol w="2044775"/>
                <a:gridCol w="3670100"/>
                <a:gridCol w="2306925"/>
              </a:tblGrid>
              <a:tr h="37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Interventions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DPS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Stratégie de vaccination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PTF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1407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des PDI, Réfugiés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Nord Kivu, Sud Kivu, Ituri, Tanganyika, Tshopo,  Kasaï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-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Campagne multi antigène dans les camps des PDI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-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régulière en sites fixes dans les camps des PDI et réfugiés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-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Sensibilisation des PDI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-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Cartographie des camps des PDI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OIM, OMS, MDA, MSF, Village Reach, Bâtissons Ensemble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51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en zone frontalières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Kasaï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-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Mise en place d’un vaccin drôme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OIM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96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des populations en zones insécures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Ituri, Nord Kivu, Sud Kivu, Maniema, Tanganyika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⁻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Déploiement des équipes mobiles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⁻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Négociation </a:t>
                      </a: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avec des groupes armés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MSF, MDA, Village Reach, HDC,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51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des populations autochtones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Ituri et Tanganyika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Déploiement des équipes mobiles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MDA, Village Reach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740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des populations riveraines et insulaires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Lomami, Tanganyika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₋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Déploiement des équipes mobiles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₋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Identification des communautés spéciales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Village Reach, SANRU, PATH, ACASUS, GRID3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51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Populations urbaines défavorisées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Haut Katanga, Tanganyika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₋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Vaccination par stratégie innovante dans les sites 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Village Reach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46" name="Google Shape;14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Réalisation en RDC</a:t>
            </a:r>
            <a:endParaRPr sz="3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5"/>
          <p:cNvGraphicFramePr/>
          <p:nvPr/>
        </p:nvGraphicFramePr>
        <p:xfrm>
          <a:off x="1031631" y="826184"/>
          <a:ext cx="10802050" cy="5276120"/>
        </p:xfrm>
        <a:graphic>
          <a:graphicData uri="http://schemas.openxmlformats.org/drawingml/2006/table">
            <a:tbl>
              <a:tblPr firstRow="1" bandRow="1">
                <a:noFill/>
                <a:tableStyleId>{AD6071EF-15EF-4D24-8D64-2134593DCE2D}</a:tableStyleId>
              </a:tblPr>
              <a:tblGrid>
                <a:gridCol w="5401025"/>
                <a:gridCol w="5401025"/>
              </a:tblGrid>
              <a:tr h="37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Points Forts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 à améliorer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2439600"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Disponibilité du document national stratégique(SNV/Populations spéciales)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Cartographie des populations spéciales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Implication des leaders communautaires locaux pour faciliter l'accès aux populations les plus vulnérables.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Intégration de la vaccination à d’autres interventions (Vit A, mébendazole, MILD,PEC paludisme.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Organisation périodique des AVS permettant d’atteindre récupérer les enfants en routine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Faible coordination des différents acteurs impliqués dans la vaccination des populations spéciales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Faible couverture des zones spéciales en PEV de routine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Manque de personnel qualifié en zone rurale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Absence d’un outil de reporting standardisé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Ruptures des stocks fréquentes des vaccins et intrants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fr-FR" sz="24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Opportunités</a:t>
                      </a:r>
                      <a:endParaRPr sz="24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Menaces</a:t>
                      </a:r>
                      <a:endParaRPr sz="24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>
                    <a:solidFill>
                      <a:srgbClr val="2F5496"/>
                    </a:solidFill>
                  </a:tcPr>
                </a:tc>
              </a:tr>
              <a:tr h="1922100"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Engagement politique croissant en faveur de la santé et du bien-être des plus vulnérables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Partenariats internationaux avec les organisations internationales (OMS, UNICEF, GAVI) et les ONG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Usage de la logistique innovante: usage des drones pour déployer les vaccins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 réseaux sociaux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60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Insuffisance de financement d’appui à la vaccination des populations spéciales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Extension des conflits armés et conflits inter communautaires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Multiplicité des rumeurs sur les vaccins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✔"/>
                      </a:pPr>
                      <a:r>
                        <a:rPr lang="fr-FR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</a:t>
                      </a:r>
                      <a:r>
                        <a:rPr lang="fr-FR">
                          <a:latin typeface="Roboto"/>
                          <a:ea typeface="Roboto"/>
                          <a:cs typeface="Roboto"/>
                          <a:sym typeface="Roboto"/>
                        </a:rPr>
                        <a:t>obilité des populations (les nomades et les PDI) rend difficile le suivi et la vaccination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FFOM</a:t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6"/>
          <p:cNvGraphicFramePr/>
          <p:nvPr/>
        </p:nvGraphicFramePr>
        <p:xfrm>
          <a:off x="922450" y="1109662"/>
          <a:ext cx="10985975" cy="4892060"/>
        </p:xfrm>
        <a:graphic>
          <a:graphicData uri="http://schemas.openxmlformats.org/drawingml/2006/table">
            <a:tbl>
              <a:tblPr firstRow="1" bandRow="1">
                <a:noFill/>
                <a:tableStyleId>{AD6071EF-15EF-4D24-8D64-2134593DCE2D}</a:tableStyleId>
              </a:tblPr>
              <a:tblGrid>
                <a:gridCol w="10985975"/>
              </a:tblGrid>
              <a:tr h="41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Leçons tirées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4353050">
                <a:tc>
                  <a:txBody>
                    <a:bodyPr/>
                    <a:lstStyle/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coordination des acteurs impliqués dans la mise en œuvre permet la synergie d’efforts dans l’intervention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L'implication des leaders religieux et traditionnels est cruciale pour surmonter les résistances et promouvoir l'acceptation des vaccins.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vaccination ne peut être dissociée des autres secteurs de développement. Une approche multisectorielle impliquant la santé, l'éducation, la sécurité, etc., est indispensable.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Les stratégies de vaccination doivent être adaptées aux contextes locaux, en tenant compte des spécificités culturelles, sociales et géographiques de chaque région.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 système de santé fort est essentiel pour assurer une couverture vaccinale équitable. Cela implique d'investir dans les infrastructures, de former le personnel de santé et de renforcer la chaîne d'approvisionnement.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 système de surveillance robuste permet de suivre l'évolution de la couverture vaccinale, d'identifier les zones à risque et d'ajuster les stratégies en conséquence.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Une communication claire et adaptée aux différents publics est essentielle pour lutter contre la désinformation et promouvoir l'acceptation des vaccins.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62000" marR="91450" marT="45725" marB="45725"/>
                </a:tc>
              </a:tr>
            </a:tbl>
          </a:graphicData>
        </a:graphic>
      </p:graphicFrame>
      <p:sp>
        <p:nvSpPr>
          <p:cNvPr id="160" name="Google Shape;16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Expériences tirée et Recommandation 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7"/>
          <p:cNvGraphicFramePr/>
          <p:nvPr/>
        </p:nvGraphicFramePr>
        <p:xfrm>
          <a:off x="1014050" y="1338263"/>
          <a:ext cx="10925900" cy="4640500"/>
        </p:xfrm>
        <a:graphic>
          <a:graphicData uri="http://schemas.openxmlformats.org/drawingml/2006/table">
            <a:tbl>
              <a:tblPr firstRow="1" bandRow="1">
                <a:noFill/>
                <a:tableStyleId>{AD6071EF-15EF-4D24-8D64-2134593DCE2D}</a:tableStyleId>
              </a:tblPr>
              <a:tblGrid>
                <a:gridCol w="10925900"/>
              </a:tblGrid>
              <a:tr h="458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Recommandations aux autres pays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  <a:tr h="4182100">
                <a:tc>
                  <a:txBody>
                    <a:bodyPr/>
                    <a:lstStyle/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Renforcer la coordination entre les différents acteurs impliqués dans la vaccination, y compris les ministères de l'éducation, de la communication et de la sécurité.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Investir dans la formation du personnel de santé des zones reculées sur les nouvelles recommandations vaccinales, les techniques de vaccination et la communication.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Développer des stratégies de communication adaptées: Utiliser des canaux de communication variés (médias traditionnels, réseaux sociaux, etc.) pour diffuser des messages clairs et convaincants sur l'importance de la vaccination.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Impliquer les communautés dans les activités du PEV.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Renforcer les systèmes d'information sanitaire: Mettre en place des systèmes d'information robustes pour collecter, analyser et utiliser les données sur la vaccination afin d'améliorer la prise de décision.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49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Roboto"/>
                        <a:buChar char="✔"/>
                      </a:pPr>
                      <a:r>
                        <a:rPr lang="fr-FR" sz="1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Adapter les stratégies aux contextes locaux: Tenir compte des spécificités culturelles, sociales et géographiques de chaque région pour développer des stratégies de vaccination adaptées.</a:t>
                      </a:r>
                      <a:endParaRPr sz="1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67" name="Google Shape;16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838200" y="-13252"/>
            <a:ext cx="105156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240"/>
              <a:buFont typeface="Roboto Condensed"/>
              <a:buNone/>
            </a:pPr>
            <a:r>
              <a:rPr lang="fr-FR" sz="3300"/>
              <a:t>Expériences tirée et Recommandation </a:t>
            </a:r>
            <a:endParaRPr sz="3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grpSp>
        <p:nvGrpSpPr>
          <p:cNvPr id="174" name="Google Shape;174;p8"/>
          <p:cNvGrpSpPr/>
          <p:nvPr/>
        </p:nvGrpSpPr>
        <p:grpSpPr>
          <a:xfrm>
            <a:off x="7400171" y="57131"/>
            <a:ext cx="4727783" cy="719207"/>
            <a:chOff x="238125" y="2363000"/>
            <a:chExt cx="7122300" cy="975725"/>
          </a:xfrm>
        </p:grpSpPr>
        <p:sp>
          <p:nvSpPr>
            <p:cNvPr id="175" name="Google Shape;175;p8"/>
            <p:cNvSpPr/>
            <p:nvPr/>
          </p:nvSpPr>
          <p:spPr>
            <a:xfrm>
              <a:off x="238125" y="2363000"/>
              <a:ext cx="695275" cy="955800"/>
            </a:xfrm>
            <a:custGeom>
              <a:avLst/>
              <a:gdLst/>
              <a:ahLst/>
              <a:cxnLst/>
              <a:rect l="l" t="t" r="r" b="b"/>
              <a:pathLst>
                <a:path w="27811" h="38232" extrusionOk="0">
                  <a:moveTo>
                    <a:pt x="13895" y="0"/>
                  </a:moveTo>
                  <a:cubicBezTo>
                    <a:pt x="10626" y="0"/>
                    <a:pt x="7949" y="2656"/>
                    <a:pt x="7949" y="5946"/>
                  </a:cubicBezTo>
                  <a:cubicBezTo>
                    <a:pt x="7949" y="9236"/>
                    <a:pt x="10626" y="11893"/>
                    <a:pt x="13895" y="11893"/>
                  </a:cubicBezTo>
                  <a:cubicBezTo>
                    <a:pt x="17185" y="11893"/>
                    <a:pt x="19862" y="9236"/>
                    <a:pt x="19862" y="5946"/>
                  </a:cubicBezTo>
                  <a:cubicBezTo>
                    <a:pt x="19862" y="2656"/>
                    <a:pt x="17185" y="0"/>
                    <a:pt x="13895" y="0"/>
                  </a:cubicBezTo>
                  <a:close/>
                  <a:moveTo>
                    <a:pt x="7070" y="18738"/>
                  </a:moveTo>
                  <a:lnTo>
                    <a:pt x="7070" y="26380"/>
                  </a:lnTo>
                  <a:cubicBezTo>
                    <a:pt x="5987" y="25706"/>
                    <a:pt x="5252" y="24500"/>
                    <a:pt x="5252" y="23111"/>
                  </a:cubicBezTo>
                  <a:lnTo>
                    <a:pt x="5252" y="21987"/>
                  </a:lnTo>
                  <a:cubicBezTo>
                    <a:pt x="5252" y="20618"/>
                    <a:pt x="5987" y="19412"/>
                    <a:pt x="7070" y="18738"/>
                  </a:cubicBezTo>
                  <a:close/>
                  <a:moveTo>
                    <a:pt x="20557" y="18636"/>
                  </a:moveTo>
                  <a:cubicBezTo>
                    <a:pt x="21742" y="19269"/>
                    <a:pt x="22559" y="20536"/>
                    <a:pt x="22559" y="21987"/>
                  </a:cubicBezTo>
                  <a:lnTo>
                    <a:pt x="22559" y="23131"/>
                  </a:lnTo>
                  <a:cubicBezTo>
                    <a:pt x="22559" y="24562"/>
                    <a:pt x="21742" y="25828"/>
                    <a:pt x="20557" y="26482"/>
                  </a:cubicBezTo>
                  <a:lnTo>
                    <a:pt x="20557" y="18636"/>
                  </a:lnTo>
                  <a:close/>
                  <a:moveTo>
                    <a:pt x="9052" y="12935"/>
                  </a:moveTo>
                  <a:cubicBezTo>
                    <a:pt x="4066" y="12935"/>
                    <a:pt x="0" y="17001"/>
                    <a:pt x="0" y="21987"/>
                  </a:cubicBezTo>
                  <a:lnTo>
                    <a:pt x="0" y="23111"/>
                  </a:lnTo>
                  <a:cubicBezTo>
                    <a:pt x="0" y="27443"/>
                    <a:pt x="3024" y="31060"/>
                    <a:pt x="7070" y="31959"/>
                  </a:cubicBezTo>
                  <a:lnTo>
                    <a:pt x="7070" y="38232"/>
                  </a:lnTo>
                  <a:lnTo>
                    <a:pt x="20557" y="38232"/>
                  </a:lnTo>
                  <a:lnTo>
                    <a:pt x="20557" y="31999"/>
                  </a:lnTo>
                  <a:cubicBezTo>
                    <a:pt x="24684" y="31162"/>
                    <a:pt x="27811" y="27504"/>
                    <a:pt x="27811" y="23111"/>
                  </a:cubicBezTo>
                  <a:lnTo>
                    <a:pt x="27811" y="21987"/>
                  </a:lnTo>
                  <a:cubicBezTo>
                    <a:pt x="27811" y="17001"/>
                    <a:pt x="23744" y="12935"/>
                    <a:pt x="18738" y="1293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38125" y="2791600"/>
              <a:ext cx="695275" cy="547125"/>
            </a:xfrm>
            <a:custGeom>
              <a:avLst/>
              <a:gdLst/>
              <a:ahLst/>
              <a:cxnLst/>
              <a:rect l="l" t="t" r="r" b="b"/>
              <a:pathLst>
                <a:path w="27811" h="21885" extrusionOk="0">
                  <a:moveTo>
                    <a:pt x="13895" y="0"/>
                  </a:moveTo>
                  <a:cubicBezTo>
                    <a:pt x="11443" y="0"/>
                    <a:pt x="9441" y="2003"/>
                    <a:pt x="9441" y="4475"/>
                  </a:cubicBezTo>
                  <a:cubicBezTo>
                    <a:pt x="9441" y="6927"/>
                    <a:pt x="11443" y="8930"/>
                    <a:pt x="13895" y="8930"/>
                  </a:cubicBezTo>
                  <a:cubicBezTo>
                    <a:pt x="16368" y="8930"/>
                    <a:pt x="18370" y="6927"/>
                    <a:pt x="18370" y="4475"/>
                  </a:cubicBezTo>
                  <a:cubicBezTo>
                    <a:pt x="18370" y="2003"/>
                    <a:pt x="16368" y="0"/>
                    <a:pt x="13895" y="0"/>
                  </a:cubicBezTo>
                  <a:close/>
                  <a:moveTo>
                    <a:pt x="0" y="5987"/>
                  </a:moveTo>
                  <a:cubicBezTo>
                    <a:pt x="0" y="10973"/>
                    <a:pt x="4066" y="15039"/>
                    <a:pt x="9052" y="15039"/>
                  </a:cubicBezTo>
                  <a:lnTo>
                    <a:pt x="9686" y="15039"/>
                  </a:lnTo>
                  <a:lnTo>
                    <a:pt x="9686" y="21885"/>
                  </a:lnTo>
                  <a:lnTo>
                    <a:pt x="17941" y="21885"/>
                  </a:lnTo>
                  <a:lnTo>
                    <a:pt x="17941" y="15039"/>
                  </a:lnTo>
                  <a:lnTo>
                    <a:pt x="18738" y="15039"/>
                  </a:lnTo>
                  <a:cubicBezTo>
                    <a:pt x="23744" y="15039"/>
                    <a:pt x="27811" y="10973"/>
                    <a:pt x="27811" y="5987"/>
                  </a:cubicBezTo>
                  <a:lnTo>
                    <a:pt x="22559" y="5987"/>
                  </a:lnTo>
                  <a:cubicBezTo>
                    <a:pt x="22559" y="8092"/>
                    <a:pt x="20843" y="9788"/>
                    <a:pt x="18738" y="9788"/>
                  </a:cubicBezTo>
                  <a:lnTo>
                    <a:pt x="9052" y="9788"/>
                  </a:lnTo>
                  <a:cubicBezTo>
                    <a:pt x="6948" y="9788"/>
                    <a:pt x="5252" y="8092"/>
                    <a:pt x="5252" y="5987"/>
                  </a:cubicBez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191350" y="2441650"/>
              <a:ext cx="614600" cy="794900"/>
            </a:xfrm>
            <a:custGeom>
              <a:avLst/>
              <a:gdLst/>
              <a:ahLst/>
              <a:cxnLst/>
              <a:rect l="l" t="t" r="r" b="b"/>
              <a:pathLst>
                <a:path w="24584" h="31796" extrusionOk="0">
                  <a:moveTo>
                    <a:pt x="12568" y="5620"/>
                  </a:moveTo>
                  <a:cubicBezTo>
                    <a:pt x="15653" y="5620"/>
                    <a:pt x="17799" y="6969"/>
                    <a:pt x="17799" y="10218"/>
                  </a:cubicBezTo>
                  <a:cubicBezTo>
                    <a:pt x="17799" y="13119"/>
                    <a:pt x="15797" y="14775"/>
                    <a:pt x="12629" y="14775"/>
                  </a:cubicBezTo>
                  <a:lnTo>
                    <a:pt x="6908" y="14775"/>
                  </a:lnTo>
                  <a:lnTo>
                    <a:pt x="6908" y="5620"/>
                  </a:lnTo>
                  <a:close/>
                  <a:moveTo>
                    <a:pt x="1" y="1"/>
                  </a:moveTo>
                  <a:lnTo>
                    <a:pt x="1" y="31796"/>
                  </a:lnTo>
                  <a:lnTo>
                    <a:pt x="6908" y="31796"/>
                  </a:lnTo>
                  <a:lnTo>
                    <a:pt x="6908" y="20333"/>
                  </a:lnTo>
                  <a:lnTo>
                    <a:pt x="13876" y="20333"/>
                  </a:lnTo>
                  <a:cubicBezTo>
                    <a:pt x="21355" y="20333"/>
                    <a:pt x="24583" y="15122"/>
                    <a:pt x="24583" y="10136"/>
                  </a:cubicBezTo>
                  <a:cubicBezTo>
                    <a:pt x="24583" y="3883"/>
                    <a:pt x="20251" y="1"/>
                    <a:pt x="1365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911675" y="2441650"/>
              <a:ext cx="571650" cy="794900"/>
            </a:xfrm>
            <a:custGeom>
              <a:avLst/>
              <a:gdLst/>
              <a:ahLst/>
              <a:cxnLst/>
              <a:rect l="l" t="t" r="r" b="b"/>
              <a:pathLst>
                <a:path w="22866" h="31796" extrusionOk="0">
                  <a:moveTo>
                    <a:pt x="0" y="1"/>
                  </a:moveTo>
                  <a:lnTo>
                    <a:pt x="0" y="31796"/>
                  </a:lnTo>
                  <a:lnTo>
                    <a:pt x="22866" y="31796"/>
                  </a:lnTo>
                  <a:lnTo>
                    <a:pt x="22866" y="25952"/>
                  </a:lnTo>
                  <a:lnTo>
                    <a:pt x="6907" y="25952"/>
                  </a:lnTo>
                  <a:lnTo>
                    <a:pt x="6907" y="18596"/>
                  </a:lnTo>
                  <a:lnTo>
                    <a:pt x="20598" y="18596"/>
                  </a:lnTo>
                  <a:lnTo>
                    <a:pt x="20598" y="12752"/>
                  </a:lnTo>
                  <a:lnTo>
                    <a:pt x="6907" y="12752"/>
                  </a:lnTo>
                  <a:lnTo>
                    <a:pt x="6907" y="5845"/>
                  </a:lnTo>
                  <a:lnTo>
                    <a:pt x="22743" y="5845"/>
                  </a:lnTo>
                  <a:lnTo>
                    <a:pt x="2274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42575" y="2441650"/>
              <a:ext cx="692225" cy="798475"/>
            </a:xfrm>
            <a:custGeom>
              <a:avLst/>
              <a:gdLst/>
              <a:ahLst/>
              <a:cxnLst/>
              <a:rect l="l" t="t" r="r" b="b"/>
              <a:pathLst>
                <a:path w="27689" h="31939" extrusionOk="0">
                  <a:moveTo>
                    <a:pt x="0" y="1"/>
                  </a:moveTo>
                  <a:lnTo>
                    <a:pt x="10299" y="31939"/>
                  </a:lnTo>
                  <a:lnTo>
                    <a:pt x="17267" y="31939"/>
                  </a:lnTo>
                  <a:lnTo>
                    <a:pt x="27688" y="1"/>
                  </a:lnTo>
                  <a:lnTo>
                    <a:pt x="20965" y="1"/>
                  </a:lnTo>
                  <a:lnTo>
                    <a:pt x="14181" y="22928"/>
                  </a:lnTo>
                  <a:lnTo>
                    <a:pt x="14038" y="22928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487650" y="2440125"/>
              <a:ext cx="140000" cy="188025"/>
            </a:xfrm>
            <a:custGeom>
              <a:avLst/>
              <a:gdLst/>
              <a:ahLst/>
              <a:cxnLst/>
              <a:rect l="l" t="t" r="r" b="b"/>
              <a:pathLst>
                <a:path w="5600" h="7521" extrusionOk="0">
                  <a:moveTo>
                    <a:pt x="2861" y="1186"/>
                  </a:moveTo>
                  <a:cubicBezTo>
                    <a:pt x="3637" y="1186"/>
                    <a:pt x="4230" y="1472"/>
                    <a:pt x="4230" y="2350"/>
                  </a:cubicBezTo>
                  <a:cubicBezTo>
                    <a:pt x="4230" y="3127"/>
                    <a:pt x="3699" y="3515"/>
                    <a:pt x="2881" y="3515"/>
                  </a:cubicBezTo>
                  <a:lnTo>
                    <a:pt x="1390" y="3515"/>
                  </a:lnTo>
                  <a:lnTo>
                    <a:pt x="1390" y="1186"/>
                  </a:ln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390" y="7520"/>
                  </a:lnTo>
                  <a:lnTo>
                    <a:pt x="1390" y="4700"/>
                  </a:lnTo>
                  <a:lnTo>
                    <a:pt x="3127" y="4700"/>
                  </a:lnTo>
                  <a:cubicBezTo>
                    <a:pt x="4823" y="4700"/>
                    <a:pt x="5599" y="3515"/>
                    <a:pt x="5599" y="2371"/>
                  </a:cubicBezTo>
                  <a:cubicBezTo>
                    <a:pt x="5599" y="818"/>
                    <a:pt x="4496" y="1"/>
                    <a:pt x="3045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650100" y="2490700"/>
              <a:ext cx="86850" cy="137450"/>
            </a:xfrm>
            <a:custGeom>
              <a:avLst/>
              <a:gdLst/>
              <a:ahLst/>
              <a:cxnLst/>
              <a:rect l="l" t="t" r="r" b="b"/>
              <a:pathLst>
                <a:path w="3474" h="5498" extrusionOk="0">
                  <a:moveTo>
                    <a:pt x="3045" y="0"/>
                  </a:moveTo>
                  <a:cubicBezTo>
                    <a:pt x="2391" y="0"/>
                    <a:pt x="1594" y="430"/>
                    <a:pt x="1287" y="1002"/>
                  </a:cubicBezTo>
                  <a:lnTo>
                    <a:pt x="1267" y="1002"/>
                  </a:lnTo>
                  <a:lnTo>
                    <a:pt x="126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739"/>
                  </a:lnTo>
                  <a:cubicBezTo>
                    <a:pt x="1287" y="1737"/>
                    <a:pt x="2023" y="1165"/>
                    <a:pt x="2984" y="1165"/>
                  </a:cubicBezTo>
                  <a:cubicBezTo>
                    <a:pt x="3167" y="1165"/>
                    <a:pt x="3310" y="1165"/>
                    <a:pt x="3474" y="1206"/>
                  </a:cubicBezTo>
                  <a:lnTo>
                    <a:pt x="3474" y="21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752775" y="2490700"/>
              <a:ext cx="122625" cy="140500"/>
            </a:xfrm>
            <a:custGeom>
              <a:avLst/>
              <a:gdLst/>
              <a:ahLst/>
              <a:cxnLst/>
              <a:rect l="l" t="t" r="r" b="b"/>
              <a:pathLst>
                <a:path w="4905" h="5620" extrusionOk="0">
                  <a:moveTo>
                    <a:pt x="2432" y="1104"/>
                  </a:moveTo>
                  <a:cubicBezTo>
                    <a:pt x="3106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0"/>
                  </a:moveTo>
                  <a:cubicBezTo>
                    <a:pt x="1247" y="0"/>
                    <a:pt x="0" y="797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65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897850" y="2490700"/>
              <a:ext cx="121100" cy="189050"/>
            </a:xfrm>
            <a:custGeom>
              <a:avLst/>
              <a:gdLst/>
              <a:ahLst/>
              <a:cxnLst/>
              <a:rect l="l" t="t" r="r" b="b"/>
              <a:pathLst>
                <a:path w="4844" h="7562" extrusionOk="0">
                  <a:moveTo>
                    <a:pt x="2432" y="1104"/>
                  </a:moveTo>
                  <a:cubicBezTo>
                    <a:pt x="3086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4" y="4394"/>
                    <a:pt x="2473" y="4394"/>
                  </a:cubicBezTo>
                  <a:cubicBezTo>
                    <a:pt x="1799" y="4394"/>
                    <a:pt x="1308" y="4006"/>
                    <a:pt x="1308" y="3352"/>
                  </a:cubicBezTo>
                  <a:lnTo>
                    <a:pt x="1308" y="2166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105" y="0"/>
                  </a:moveTo>
                  <a:cubicBezTo>
                    <a:pt x="920" y="0"/>
                    <a:pt x="1" y="797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18" y="5415"/>
                    <a:pt x="2126" y="5415"/>
                  </a:cubicBezTo>
                  <a:cubicBezTo>
                    <a:pt x="2739" y="5415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2"/>
                  </a:lnTo>
                  <a:cubicBezTo>
                    <a:pt x="3597" y="6049"/>
                    <a:pt x="3168" y="6539"/>
                    <a:pt x="2391" y="6539"/>
                  </a:cubicBezTo>
                  <a:cubicBezTo>
                    <a:pt x="1921" y="6539"/>
                    <a:pt x="1554" y="6335"/>
                    <a:pt x="1308" y="5824"/>
                  </a:cubicBezTo>
                  <a:lnTo>
                    <a:pt x="82" y="6253"/>
                  </a:lnTo>
                  <a:cubicBezTo>
                    <a:pt x="348" y="7152"/>
                    <a:pt x="1390" y="7561"/>
                    <a:pt x="2269" y="7561"/>
                  </a:cubicBezTo>
                  <a:cubicBezTo>
                    <a:pt x="4128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7" y="103"/>
                  </a:lnTo>
                  <a:lnTo>
                    <a:pt x="3617" y="736"/>
                  </a:lnTo>
                  <a:lnTo>
                    <a:pt x="3597" y="736"/>
                  </a:lnTo>
                  <a:cubicBezTo>
                    <a:pt x="3311" y="327"/>
                    <a:pt x="2739" y="0"/>
                    <a:pt x="210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051100" y="2490700"/>
              <a:ext cx="86875" cy="137450"/>
            </a:xfrm>
            <a:custGeom>
              <a:avLst/>
              <a:gdLst/>
              <a:ahLst/>
              <a:cxnLst/>
              <a:rect l="l" t="t" r="r" b="b"/>
              <a:pathLst>
                <a:path w="3475" h="5498" extrusionOk="0">
                  <a:moveTo>
                    <a:pt x="3046" y="0"/>
                  </a:moveTo>
                  <a:cubicBezTo>
                    <a:pt x="2392" y="0"/>
                    <a:pt x="1595" y="430"/>
                    <a:pt x="1288" y="1002"/>
                  </a:cubicBezTo>
                  <a:lnTo>
                    <a:pt x="1268" y="1002"/>
                  </a:lnTo>
                  <a:lnTo>
                    <a:pt x="1268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739"/>
                  </a:lnTo>
                  <a:cubicBezTo>
                    <a:pt x="1288" y="1737"/>
                    <a:pt x="2024" y="1165"/>
                    <a:pt x="2984" y="1165"/>
                  </a:cubicBezTo>
                  <a:cubicBezTo>
                    <a:pt x="3168" y="1165"/>
                    <a:pt x="3311" y="1165"/>
                    <a:pt x="3475" y="1206"/>
                  </a:cubicBezTo>
                  <a:lnTo>
                    <a:pt x="3475" y="21"/>
                  </a:lnTo>
                  <a:cubicBezTo>
                    <a:pt x="3332" y="0"/>
                    <a:pt x="3189" y="0"/>
                    <a:pt x="3046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149700" y="2490200"/>
              <a:ext cx="120600" cy="140500"/>
            </a:xfrm>
            <a:custGeom>
              <a:avLst/>
              <a:gdLst/>
              <a:ahLst/>
              <a:cxnLst/>
              <a:rect l="l" t="t" r="r" b="b"/>
              <a:pathLst>
                <a:path w="4824" h="5620" extrusionOk="0">
                  <a:moveTo>
                    <a:pt x="3434" y="3269"/>
                  </a:moveTo>
                  <a:lnTo>
                    <a:pt x="3434" y="3515"/>
                  </a:lnTo>
                  <a:cubicBezTo>
                    <a:pt x="3434" y="4107"/>
                    <a:pt x="3270" y="4598"/>
                    <a:pt x="2228" y="4618"/>
                  </a:cubicBezTo>
                  <a:cubicBezTo>
                    <a:pt x="1635" y="4618"/>
                    <a:pt x="1268" y="4373"/>
                    <a:pt x="1268" y="3923"/>
                  </a:cubicBezTo>
                  <a:cubicBezTo>
                    <a:pt x="1268" y="3453"/>
                    <a:pt x="1615" y="3269"/>
                    <a:pt x="2167" y="326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22"/>
                    <a:pt x="2412" y="1022"/>
                  </a:cubicBezTo>
                  <a:cubicBezTo>
                    <a:pt x="3045" y="1022"/>
                    <a:pt x="3434" y="1247"/>
                    <a:pt x="3434" y="1819"/>
                  </a:cubicBezTo>
                  <a:lnTo>
                    <a:pt x="3434" y="2330"/>
                  </a:lnTo>
                  <a:lnTo>
                    <a:pt x="2003" y="2330"/>
                  </a:lnTo>
                  <a:cubicBezTo>
                    <a:pt x="961" y="2330"/>
                    <a:pt x="1" y="2943"/>
                    <a:pt x="1" y="3985"/>
                  </a:cubicBezTo>
                  <a:cubicBezTo>
                    <a:pt x="1" y="5006"/>
                    <a:pt x="757" y="5619"/>
                    <a:pt x="1881" y="5619"/>
                  </a:cubicBezTo>
                  <a:cubicBezTo>
                    <a:pt x="2575" y="5619"/>
                    <a:pt x="2984" y="5517"/>
                    <a:pt x="3474" y="5006"/>
                  </a:cubicBezTo>
                  <a:lnTo>
                    <a:pt x="3495" y="5006"/>
                  </a:lnTo>
                  <a:cubicBezTo>
                    <a:pt x="3495" y="5109"/>
                    <a:pt x="3515" y="5435"/>
                    <a:pt x="3536" y="5517"/>
                  </a:cubicBezTo>
                  <a:lnTo>
                    <a:pt x="4823" y="5517"/>
                  </a:lnTo>
                  <a:cubicBezTo>
                    <a:pt x="4762" y="5395"/>
                    <a:pt x="4721" y="4598"/>
                    <a:pt x="4721" y="4352"/>
                  </a:cubicBezTo>
                  <a:lnTo>
                    <a:pt x="4721" y="1737"/>
                  </a:lnTo>
                  <a:cubicBezTo>
                    <a:pt x="4721" y="409"/>
                    <a:pt x="361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300925" y="2490700"/>
              <a:ext cx="197200" cy="137450"/>
            </a:xfrm>
            <a:custGeom>
              <a:avLst/>
              <a:gdLst/>
              <a:ahLst/>
              <a:cxnLst/>
              <a:rect l="l" t="t" r="r" b="b"/>
              <a:pathLst>
                <a:path w="7888" h="5498" extrusionOk="0">
                  <a:moveTo>
                    <a:pt x="2800" y="0"/>
                  </a:moveTo>
                  <a:cubicBezTo>
                    <a:pt x="2166" y="0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7" y="5497"/>
                  </a:lnTo>
                  <a:lnTo>
                    <a:pt x="1287" y="2330"/>
                  </a:lnTo>
                  <a:cubicBezTo>
                    <a:pt x="1287" y="1431"/>
                    <a:pt x="1880" y="1124"/>
                    <a:pt x="2330" y="1124"/>
                  </a:cubicBezTo>
                  <a:cubicBezTo>
                    <a:pt x="3106" y="1124"/>
                    <a:pt x="3310" y="1696"/>
                    <a:pt x="3310" y="2371"/>
                  </a:cubicBezTo>
                  <a:lnTo>
                    <a:pt x="3310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4" y="1124"/>
                    <a:pt x="5620" y="1124"/>
                  </a:cubicBezTo>
                  <a:cubicBezTo>
                    <a:pt x="6355" y="1124"/>
                    <a:pt x="6600" y="161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1"/>
                  </a:lnTo>
                  <a:cubicBezTo>
                    <a:pt x="7888" y="573"/>
                    <a:pt x="7009" y="0"/>
                    <a:pt x="6008" y="0"/>
                  </a:cubicBezTo>
                  <a:cubicBezTo>
                    <a:pt x="5272" y="0"/>
                    <a:pt x="4720" y="307"/>
                    <a:pt x="4332" y="797"/>
                  </a:cubicBezTo>
                  <a:cubicBezTo>
                    <a:pt x="3985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532325" y="2490700"/>
              <a:ext cx="197725" cy="137450"/>
            </a:xfrm>
            <a:custGeom>
              <a:avLst/>
              <a:gdLst/>
              <a:ahLst/>
              <a:cxnLst/>
              <a:rect l="l" t="t" r="r" b="b"/>
              <a:pathLst>
                <a:path w="7909" h="5498" extrusionOk="0">
                  <a:moveTo>
                    <a:pt x="2800" y="0"/>
                  </a:moveTo>
                  <a:cubicBezTo>
                    <a:pt x="2167" y="0"/>
                    <a:pt x="1636" y="246"/>
                    <a:pt x="1268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1" y="103"/>
                  </a:lnTo>
                  <a:lnTo>
                    <a:pt x="1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1"/>
                    <a:pt x="1881" y="1124"/>
                    <a:pt x="2330" y="1124"/>
                  </a:cubicBezTo>
                  <a:cubicBezTo>
                    <a:pt x="3127" y="1124"/>
                    <a:pt x="3311" y="1696"/>
                    <a:pt x="3311" y="2371"/>
                  </a:cubicBezTo>
                  <a:lnTo>
                    <a:pt x="3311" y="5497"/>
                  </a:lnTo>
                  <a:lnTo>
                    <a:pt x="4598" y="5497"/>
                  </a:lnTo>
                  <a:lnTo>
                    <a:pt x="4598" y="2371"/>
                  </a:lnTo>
                  <a:cubicBezTo>
                    <a:pt x="4598" y="1676"/>
                    <a:pt x="4905" y="1124"/>
                    <a:pt x="5641" y="1124"/>
                  </a:cubicBezTo>
                  <a:cubicBezTo>
                    <a:pt x="6356" y="1124"/>
                    <a:pt x="6621" y="1615"/>
                    <a:pt x="6621" y="2350"/>
                  </a:cubicBezTo>
                  <a:lnTo>
                    <a:pt x="6621" y="5497"/>
                  </a:lnTo>
                  <a:lnTo>
                    <a:pt x="7909" y="5497"/>
                  </a:lnTo>
                  <a:lnTo>
                    <a:pt x="7909" y="1901"/>
                  </a:lnTo>
                  <a:cubicBezTo>
                    <a:pt x="7909" y="573"/>
                    <a:pt x="7010" y="0"/>
                    <a:pt x="6008" y="0"/>
                  </a:cubicBezTo>
                  <a:cubicBezTo>
                    <a:pt x="5273" y="0"/>
                    <a:pt x="4721" y="307"/>
                    <a:pt x="4353" y="797"/>
                  </a:cubicBezTo>
                  <a:lnTo>
                    <a:pt x="4333" y="797"/>
                  </a:lnTo>
                  <a:cubicBezTo>
                    <a:pt x="4006" y="287"/>
                    <a:pt x="3515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758125" y="24907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29" y="2269"/>
                  </a:lnTo>
                  <a:lnTo>
                    <a:pt x="1329" y="2187"/>
                  </a:lnTo>
                  <a:cubicBezTo>
                    <a:pt x="132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186" y="5620"/>
                    <a:pt x="251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71"/>
                    <a:pt x="3025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487650" y="2756350"/>
              <a:ext cx="131300" cy="188000"/>
            </a:xfrm>
            <a:custGeom>
              <a:avLst/>
              <a:gdLst/>
              <a:ahLst/>
              <a:cxnLst/>
              <a:rect l="l" t="t" r="r" b="b"/>
              <a:pathLst>
                <a:path w="5252" h="7520" extrusionOk="0">
                  <a:moveTo>
                    <a:pt x="0" y="0"/>
                  </a:moveTo>
                  <a:lnTo>
                    <a:pt x="0" y="7520"/>
                  </a:lnTo>
                  <a:lnTo>
                    <a:pt x="5252" y="7520"/>
                  </a:lnTo>
                  <a:lnTo>
                    <a:pt x="5252" y="6294"/>
                  </a:lnTo>
                  <a:lnTo>
                    <a:pt x="1390" y="6294"/>
                  </a:lnTo>
                  <a:lnTo>
                    <a:pt x="1390" y="4312"/>
                  </a:lnTo>
                  <a:lnTo>
                    <a:pt x="4782" y="4312"/>
                  </a:lnTo>
                  <a:lnTo>
                    <a:pt x="4782" y="3065"/>
                  </a:lnTo>
                  <a:lnTo>
                    <a:pt x="1390" y="3065"/>
                  </a:lnTo>
                  <a:lnTo>
                    <a:pt x="1390" y="1226"/>
                  </a:lnTo>
                  <a:lnTo>
                    <a:pt x="5211" y="1226"/>
                  </a:lnTo>
                  <a:lnTo>
                    <a:pt x="5211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650600" y="2756350"/>
              <a:ext cx="58275" cy="189550"/>
            </a:xfrm>
            <a:custGeom>
              <a:avLst/>
              <a:gdLst/>
              <a:ahLst/>
              <a:cxnLst/>
              <a:rect l="l" t="t" r="r" b="b"/>
              <a:pathLst>
                <a:path w="2331" h="7582" extrusionOk="0">
                  <a:moveTo>
                    <a:pt x="1" y="0"/>
                  </a:moveTo>
                  <a:lnTo>
                    <a:pt x="1" y="6069"/>
                  </a:lnTo>
                  <a:cubicBezTo>
                    <a:pt x="1" y="6559"/>
                    <a:pt x="21" y="7581"/>
                    <a:pt x="1308" y="7581"/>
                  </a:cubicBezTo>
                  <a:cubicBezTo>
                    <a:pt x="1635" y="7581"/>
                    <a:pt x="2064" y="7520"/>
                    <a:pt x="2330" y="7438"/>
                  </a:cubicBezTo>
                  <a:lnTo>
                    <a:pt x="2330" y="6457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390" y="6498"/>
                    <a:pt x="1288" y="6294"/>
                    <a:pt x="1288" y="6069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723150" y="28064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13" y="3250"/>
                  </a:moveTo>
                  <a:lnTo>
                    <a:pt x="3413" y="3515"/>
                  </a:lnTo>
                  <a:cubicBezTo>
                    <a:pt x="3413" y="4108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4"/>
                  </a:cubicBezTo>
                  <a:cubicBezTo>
                    <a:pt x="1247" y="3454"/>
                    <a:pt x="1615" y="3250"/>
                    <a:pt x="2146" y="3250"/>
                  </a:cubicBezTo>
                  <a:close/>
                  <a:moveTo>
                    <a:pt x="239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4"/>
                  </a:lnTo>
                  <a:cubicBezTo>
                    <a:pt x="1410" y="1206"/>
                    <a:pt x="1819" y="1022"/>
                    <a:pt x="2391" y="1022"/>
                  </a:cubicBezTo>
                  <a:cubicBezTo>
                    <a:pt x="3045" y="1022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54" y="5007"/>
                  </a:cubicBezTo>
                  <a:lnTo>
                    <a:pt x="347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02" y="5518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37"/>
                  </a:lnTo>
                  <a:cubicBezTo>
                    <a:pt x="4700" y="409"/>
                    <a:pt x="3597" y="1"/>
                    <a:pt x="239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872825" y="2806925"/>
              <a:ext cx="86350" cy="137425"/>
            </a:xfrm>
            <a:custGeom>
              <a:avLst/>
              <a:gdLst/>
              <a:ahLst/>
              <a:cxnLst/>
              <a:rect l="l" t="t" r="r" b="b"/>
              <a:pathLst>
                <a:path w="3454" h="5497" extrusionOk="0">
                  <a:moveTo>
                    <a:pt x="3025" y="0"/>
                  </a:moveTo>
                  <a:cubicBezTo>
                    <a:pt x="2391" y="0"/>
                    <a:pt x="1594" y="429"/>
                    <a:pt x="1267" y="1001"/>
                  </a:cubicBezTo>
                  <a:lnTo>
                    <a:pt x="1247" y="1001"/>
                  </a:lnTo>
                  <a:lnTo>
                    <a:pt x="124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03" y="1165"/>
                    <a:pt x="2984" y="1165"/>
                  </a:cubicBezTo>
                  <a:cubicBezTo>
                    <a:pt x="3147" y="1165"/>
                    <a:pt x="3290" y="1165"/>
                    <a:pt x="3454" y="1206"/>
                  </a:cubicBezTo>
                  <a:lnTo>
                    <a:pt x="3454" y="20"/>
                  </a:lnTo>
                  <a:cubicBezTo>
                    <a:pt x="3331" y="0"/>
                    <a:pt x="3168" y="0"/>
                    <a:pt x="30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75000" y="2806925"/>
              <a:ext cx="121600" cy="189025"/>
            </a:xfrm>
            <a:custGeom>
              <a:avLst/>
              <a:gdLst/>
              <a:ahLst/>
              <a:cxnLst/>
              <a:rect l="l" t="t" r="r" b="b"/>
              <a:pathLst>
                <a:path w="4864" h="7561" extrusionOk="0">
                  <a:moveTo>
                    <a:pt x="2452" y="1103"/>
                  </a:moveTo>
                  <a:cubicBezTo>
                    <a:pt x="3106" y="1103"/>
                    <a:pt x="3617" y="1471"/>
                    <a:pt x="3617" y="2125"/>
                  </a:cubicBezTo>
                  <a:lnTo>
                    <a:pt x="3617" y="3331"/>
                  </a:lnTo>
                  <a:cubicBezTo>
                    <a:pt x="3617" y="4107"/>
                    <a:pt x="3024" y="4393"/>
                    <a:pt x="2493" y="4393"/>
                  </a:cubicBezTo>
                  <a:cubicBezTo>
                    <a:pt x="1819" y="4393"/>
                    <a:pt x="1308" y="4005"/>
                    <a:pt x="1308" y="3351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52" y="1103"/>
                  </a:cubicBezTo>
                  <a:close/>
                  <a:moveTo>
                    <a:pt x="2125" y="0"/>
                  </a:moveTo>
                  <a:cubicBezTo>
                    <a:pt x="940" y="0"/>
                    <a:pt x="0" y="797"/>
                    <a:pt x="0" y="2268"/>
                  </a:cubicBezTo>
                  <a:lnTo>
                    <a:pt x="0" y="3290"/>
                  </a:lnTo>
                  <a:cubicBezTo>
                    <a:pt x="0" y="4679"/>
                    <a:pt x="838" y="5415"/>
                    <a:pt x="2146" y="5415"/>
                  </a:cubicBezTo>
                  <a:cubicBezTo>
                    <a:pt x="2759" y="5415"/>
                    <a:pt x="3249" y="5190"/>
                    <a:pt x="3597" y="4720"/>
                  </a:cubicBezTo>
                  <a:lnTo>
                    <a:pt x="3617" y="4720"/>
                  </a:lnTo>
                  <a:lnTo>
                    <a:pt x="3617" y="5272"/>
                  </a:lnTo>
                  <a:cubicBezTo>
                    <a:pt x="3617" y="6048"/>
                    <a:pt x="3188" y="6539"/>
                    <a:pt x="2391" y="6539"/>
                  </a:cubicBezTo>
                  <a:cubicBezTo>
                    <a:pt x="1941" y="6539"/>
                    <a:pt x="1574" y="6335"/>
                    <a:pt x="1308" y="5824"/>
                  </a:cubicBezTo>
                  <a:lnTo>
                    <a:pt x="82" y="6253"/>
                  </a:lnTo>
                  <a:cubicBezTo>
                    <a:pt x="368" y="7152"/>
                    <a:pt x="1410" y="7561"/>
                    <a:pt x="2289" y="7561"/>
                  </a:cubicBezTo>
                  <a:cubicBezTo>
                    <a:pt x="4148" y="7561"/>
                    <a:pt x="4864" y="6294"/>
                    <a:pt x="4864" y="5047"/>
                  </a:cubicBezTo>
                  <a:lnTo>
                    <a:pt x="4864" y="102"/>
                  </a:lnTo>
                  <a:lnTo>
                    <a:pt x="3637" y="102"/>
                  </a:lnTo>
                  <a:lnTo>
                    <a:pt x="3637" y="736"/>
                  </a:lnTo>
                  <a:lnTo>
                    <a:pt x="3617" y="736"/>
                  </a:lnTo>
                  <a:cubicBezTo>
                    <a:pt x="3331" y="327"/>
                    <a:pt x="2759" y="0"/>
                    <a:pt x="212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130300" y="2754800"/>
              <a:ext cx="32200" cy="189550"/>
            </a:xfrm>
            <a:custGeom>
              <a:avLst/>
              <a:gdLst/>
              <a:ahLst/>
              <a:cxnLst/>
              <a:rect l="l" t="t" r="r" b="b"/>
              <a:pathLst>
                <a:path w="1288" h="7582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479475" y="3072550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07"/>
                  </a:moveTo>
                  <a:cubicBezTo>
                    <a:pt x="310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2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37" y="1"/>
                  </a:moveTo>
                  <a:lnTo>
                    <a:pt x="3637" y="2678"/>
                  </a:lnTo>
                  <a:lnTo>
                    <a:pt x="3597" y="2678"/>
                  </a:lnTo>
                  <a:cubicBezTo>
                    <a:pt x="3331" y="2310"/>
                    <a:pt x="2820" y="2003"/>
                    <a:pt x="2227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61" y="7643"/>
                    <a:pt x="2125" y="7643"/>
                  </a:cubicBezTo>
                  <a:cubicBezTo>
                    <a:pt x="2616" y="7643"/>
                    <a:pt x="3351" y="7336"/>
                    <a:pt x="3658" y="6907"/>
                  </a:cubicBez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630675" y="31231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94" y="1084"/>
                  </a:moveTo>
                  <a:cubicBezTo>
                    <a:pt x="3004" y="1084"/>
                    <a:pt x="3536" y="1390"/>
                    <a:pt x="3536" y="2126"/>
                  </a:cubicBezTo>
                  <a:lnTo>
                    <a:pt x="3536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42" y="1084"/>
                    <a:pt x="2494" y="1084"/>
                  </a:cubicBezTo>
                  <a:close/>
                  <a:moveTo>
                    <a:pt x="2473" y="1"/>
                  </a:moveTo>
                  <a:cubicBezTo>
                    <a:pt x="1145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84"/>
                    <a:pt x="1206" y="5620"/>
                    <a:pt x="2534" y="5620"/>
                  </a:cubicBezTo>
                  <a:cubicBezTo>
                    <a:pt x="3474" y="5620"/>
                    <a:pt x="4333" y="5252"/>
                    <a:pt x="4741" y="4414"/>
                  </a:cubicBezTo>
                  <a:lnTo>
                    <a:pt x="3761" y="3842"/>
                  </a:lnTo>
                  <a:cubicBezTo>
                    <a:pt x="3474" y="4251"/>
                    <a:pt x="3025" y="4537"/>
                    <a:pt x="2596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3" y="3168"/>
                  </a:lnTo>
                  <a:lnTo>
                    <a:pt x="4803" y="2126"/>
                  </a:lnTo>
                  <a:cubicBezTo>
                    <a:pt x="4803" y="695"/>
                    <a:pt x="365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828375" y="3072550"/>
              <a:ext cx="158400" cy="188525"/>
            </a:xfrm>
            <a:custGeom>
              <a:avLst/>
              <a:gdLst/>
              <a:ahLst/>
              <a:cxnLst/>
              <a:rect l="l" t="t" r="r" b="b"/>
              <a:pathLst>
                <a:path w="6336" h="7541" extrusionOk="0">
                  <a:moveTo>
                    <a:pt x="1" y="1"/>
                  </a:moveTo>
                  <a:lnTo>
                    <a:pt x="2473" y="7541"/>
                  </a:lnTo>
                  <a:lnTo>
                    <a:pt x="3842" y="7541"/>
                  </a:lnTo>
                  <a:lnTo>
                    <a:pt x="6335" y="1"/>
                  </a:lnTo>
                  <a:lnTo>
                    <a:pt x="4925" y="1"/>
                  </a:lnTo>
                  <a:lnTo>
                    <a:pt x="3229" y="5538"/>
                  </a:lnTo>
                  <a:lnTo>
                    <a:pt x="3209" y="5538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982150" y="31226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13" y="3249"/>
                  </a:moveTo>
                  <a:lnTo>
                    <a:pt x="3413" y="3515"/>
                  </a:lnTo>
                  <a:cubicBezTo>
                    <a:pt x="3413" y="4107"/>
                    <a:pt x="3249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6" y="3249"/>
                  </a:cubicBezTo>
                  <a:close/>
                  <a:moveTo>
                    <a:pt x="2391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10" y="1737"/>
                  </a:lnTo>
                  <a:lnTo>
                    <a:pt x="1410" y="1553"/>
                  </a:lnTo>
                  <a:cubicBezTo>
                    <a:pt x="1410" y="1206"/>
                    <a:pt x="1819" y="1001"/>
                    <a:pt x="2391" y="1001"/>
                  </a:cubicBezTo>
                  <a:cubicBezTo>
                    <a:pt x="3045" y="1001"/>
                    <a:pt x="3413" y="1247"/>
                    <a:pt x="3413" y="1819"/>
                  </a:cubicBezTo>
                  <a:lnTo>
                    <a:pt x="3413" y="2330"/>
                  </a:lnTo>
                  <a:lnTo>
                    <a:pt x="1982" y="2330"/>
                  </a:lnTo>
                  <a:cubicBezTo>
                    <a:pt x="940" y="2330"/>
                    <a:pt x="0" y="2943"/>
                    <a:pt x="0" y="3985"/>
                  </a:cubicBezTo>
                  <a:cubicBezTo>
                    <a:pt x="0" y="5006"/>
                    <a:pt x="756" y="5620"/>
                    <a:pt x="1880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5" y="5517"/>
                  </a:cubicBezTo>
                  <a:lnTo>
                    <a:pt x="4802" y="5517"/>
                  </a:lnTo>
                  <a:cubicBezTo>
                    <a:pt x="4741" y="5395"/>
                    <a:pt x="4700" y="4598"/>
                    <a:pt x="4700" y="4353"/>
                  </a:cubicBezTo>
                  <a:lnTo>
                    <a:pt x="4700" y="1717"/>
                  </a:lnTo>
                  <a:cubicBezTo>
                    <a:pt x="4700" y="409"/>
                    <a:pt x="3597" y="0"/>
                    <a:pt x="2391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127225" y="3123125"/>
              <a:ext cx="120575" cy="140500"/>
            </a:xfrm>
            <a:custGeom>
              <a:avLst/>
              <a:gdLst/>
              <a:ahLst/>
              <a:cxnLst/>
              <a:rect l="l" t="t" r="r" b="b"/>
              <a:pathLst>
                <a:path w="4823" h="5620" extrusionOk="0">
                  <a:moveTo>
                    <a:pt x="2473" y="1"/>
                  </a:moveTo>
                  <a:cubicBezTo>
                    <a:pt x="1124" y="1"/>
                    <a:pt x="1" y="838"/>
                    <a:pt x="1" y="2371"/>
                  </a:cubicBezTo>
                  <a:lnTo>
                    <a:pt x="1" y="3413"/>
                  </a:lnTo>
                  <a:cubicBezTo>
                    <a:pt x="1" y="4843"/>
                    <a:pt x="1186" y="5620"/>
                    <a:pt x="2514" y="5620"/>
                  </a:cubicBezTo>
                  <a:cubicBezTo>
                    <a:pt x="3679" y="5620"/>
                    <a:pt x="4823" y="4946"/>
                    <a:pt x="4823" y="3515"/>
                  </a:cubicBezTo>
                  <a:lnTo>
                    <a:pt x="4823" y="3454"/>
                  </a:lnTo>
                  <a:lnTo>
                    <a:pt x="3577" y="3454"/>
                  </a:lnTo>
                  <a:lnTo>
                    <a:pt x="3577" y="3515"/>
                  </a:lnTo>
                  <a:cubicBezTo>
                    <a:pt x="3577" y="4251"/>
                    <a:pt x="3025" y="4537"/>
                    <a:pt x="2514" y="4537"/>
                  </a:cubicBezTo>
                  <a:cubicBezTo>
                    <a:pt x="1819" y="4537"/>
                    <a:pt x="1329" y="4149"/>
                    <a:pt x="1329" y="3454"/>
                  </a:cubicBezTo>
                  <a:lnTo>
                    <a:pt x="1329" y="2187"/>
                  </a:lnTo>
                  <a:cubicBezTo>
                    <a:pt x="1329" y="1390"/>
                    <a:pt x="1921" y="1084"/>
                    <a:pt x="2473" y="1084"/>
                  </a:cubicBezTo>
                  <a:cubicBezTo>
                    <a:pt x="3004" y="1084"/>
                    <a:pt x="3577" y="1390"/>
                    <a:pt x="3577" y="2126"/>
                  </a:cubicBezTo>
                  <a:lnTo>
                    <a:pt x="3577" y="2228"/>
                  </a:lnTo>
                  <a:lnTo>
                    <a:pt x="4823" y="2228"/>
                  </a:lnTo>
                  <a:lnTo>
                    <a:pt x="4823" y="2126"/>
                  </a:lnTo>
                  <a:cubicBezTo>
                    <a:pt x="4823" y="695"/>
                    <a:pt x="3638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265675" y="3123125"/>
              <a:ext cx="121100" cy="140500"/>
            </a:xfrm>
            <a:custGeom>
              <a:avLst/>
              <a:gdLst/>
              <a:ahLst/>
              <a:cxnLst/>
              <a:rect l="l" t="t" r="r" b="b"/>
              <a:pathLst>
                <a:path w="4844" h="5620" extrusionOk="0">
                  <a:moveTo>
                    <a:pt x="2473" y="1"/>
                  </a:moveTo>
                  <a:cubicBezTo>
                    <a:pt x="1145" y="1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43"/>
                    <a:pt x="1185" y="5620"/>
                    <a:pt x="2514" y="5620"/>
                  </a:cubicBezTo>
                  <a:cubicBezTo>
                    <a:pt x="3678" y="5620"/>
                    <a:pt x="4843" y="4946"/>
                    <a:pt x="4843" y="3515"/>
                  </a:cubicBezTo>
                  <a:lnTo>
                    <a:pt x="4843" y="3454"/>
                  </a:lnTo>
                  <a:lnTo>
                    <a:pt x="3576" y="3454"/>
                  </a:lnTo>
                  <a:lnTo>
                    <a:pt x="3576" y="3515"/>
                  </a:lnTo>
                  <a:cubicBezTo>
                    <a:pt x="3576" y="4251"/>
                    <a:pt x="3045" y="4537"/>
                    <a:pt x="2514" y="4537"/>
                  </a:cubicBezTo>
                  <a:cubicBezTo>
                    <a:pt x="1839" y="4537"/>
                    <a:pt x="1328" y="4149"/>
                    <a:pt x="1328" y="3454"/>
                  </a:cubicBezTo>
                  <a:lnTo>
                    <a:pt x="1328" y="2187"/>
                  </a:lnTo>
                  <a:cubicBezTo>
                    <a:pt x="1328" y="1390"/>
                    <a:pt x="1921" y="1084"/>
                    <a:pt x="2473" y="1084"/>
                  </a:cubicBezTo>
                  <a:cubicBezTo>
                    <a:pt x="3004" y="1084"/>
                    <a:pt x="3576" y="1390"/>
                    <a:pt x="3576" y="2126"/>
                  </a:cubicBezTo>
                  <a:lnTo>
                    <a:pt x="3576" y="2228"/>
                  </a:lnTo>
                  <a:lnTo>
                    <a:pt x="4843" y="2228"/>
                  </a:lnTo>
                  <a:lnTo>
                    <a:pt x="4843" y="2126"/>
                  </a:lnTo>
                  <a:cubicBezTo>
                    <a:pt x="4843" y="695"/>
                    <a:pt x="3637" y="1"/>
                    <a:pt x="247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4410750" y="3070500"/>
              <a:ext cx="31700" cy="190075"/>
            </a:xfrm>
            <a:custGeom>
              <a:avLst/>
              <a:gdLst/>
              <a:ahLst/>
              <a:cxnLst/>
              <a:rect l="l" t="t" r="r" b="b"/>
              <a:pathLst>
                <a:path w="1268" h="7603" extrusionOk="0">
                  <a:moveTo>
                    <a:pt x="0" y="1"/>
                  </a:moveTo>
                  <a:lnTo>
                    <a:pt x="0" y="1370"/>
                  </a:lnTo>
                  <a:lnTo>
                    <a:pt x="1267" y="1370"/>
                  </a:lnTo>
                  <a:lnTo>
                    <a:pt x="1267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67" y="7602"/>
                  </a:lnTo>
                  <a:lnTo>
                    <a:pt x="1267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477675" y="3123125"/>
              <a:ext cx="117000" cy="137450"/>
            </a:xfrm>
            <a:custGeom>
              <a:avLst/>
              <a:gdLst/>
              <a:ahLst/>
              <a:cxnLst/>
              <a:rect l="l" t="t" r="r" b="b"/>
              <a:pathLst>
                <a:path w="4680" h="5498" extrusionOk="0">
                  <a:moveTo>
                    <a:pt x="2800" y="1"/>
                  </a:moveTo>
                  <a:cubicBezTo>
                    <a:pt x="2187" y="1"/>
                    <a:pt x="161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391" y="1124"/>
                  </a:cubicBezTo>
                  <a:cubicBezTo>
                    <a:pt x="3045" y="1124"/>
                    <a:pt x="3392" y="1554"/>
                    <a:pt x="3392" y="2371"/>
                  </a:cubicBezTo>
                  <a:lnTo>
                    <a:pt x="3392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5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4619175" y="31226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3433" y="3249"/>
                  </a:moveTo>
                  <a:lnTo>
                    <a:pt x="3433" y="3515"/>
                  </a:lnTo>
                  <a:cubicBezTo>
                    <a:pt x="3433" y="4107"/>
                    <a:pt x="3250" y="4598"/>
                    <a:pt x="2228" y="4598"/>
                  </a:cubicBezTo>
                  <a:cubicBezTo>
                    <a:pt x="1615" y="4598"/>
                    <a:pt x="1247" y="4373"/>
                    <a:pt x="1247" y="3923"/>
                  </a:cubicBezTo>
                  <a:cubicBezTo>
                    <a:pt x="1247" y="3454"/>
                    <a:pt x="1615" y="3249"/>
                    <a:pt x="2167" y="3249"/>
                  </a:cubicBezTo>
                  <a:close/>
                  <a:moveTo>
                    <a:pt x="2412" y="0"/>
                  </a:moveTo>
                  <a:cubicBezTo>
                    <a:pt x="1390" y="0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3"/>
                  </a:lnTo>
                  <a:cubicBezTo>
                    <a:pt x="1431" y="1206"/>
                    <a:pt x="1840" y="1001"/>
                    <a:pt x="2391" y="1001"/>
                  </a:cubicBezTo>
                  <a:cubicBezTo>
                    <a:pt x="3045" y="1001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41" y="2330"/>
                    <a:pt x="1" y="2943"/>
                    <a:pt x="1" y="3985"/>
                  </a:cubicBezTo>
                  <a:cubicBezTo>
                    <a:pt x="1" y="5006"/>
                    <a:pt x="757" y="5620"/>
                    <a:pt x="1881" y="5620"/>
                  </a:cubicBezTo>
                  <a:cubicBezTo>
                    <a:pt x="2575" y="5620"/>
                    <a:pt x="2984" y="5517"/>
                    <a:pt x="3454" y="5027"/>
                  </a:cubicBezTo>
                  <a:lnTo>
                    <a:pt x="3474" y="5027"/>
                  </a:lnTo>
                  <a:cubicBezTo>
                    <a:pt x="3495" y="5109"/>
                    <a:pt x="3515" y="5436"/>
                    <a:pt x="3536" y="5517"/>
                  </a:cubicBezTo>
                  <a:lnTo>
                    <a:pt x="4803" y="5517"/>
                  </a:lnTo>
                  <a:cubicBezTo>
                    <a:pt x="4741" y="5395"/>
                    <a:pt x="4721" y="4598"/>
                    <a:pt x="4721" y="4353"/>
                  </a:cubicBezTo>
                  <a:lnTo>
                    <a:pt x="4721" y="1717"/>
                  </a:lnTo>
                  <a:cubicBezTo>
                    <a:pt x="4721" y="409"/>
                    <a:pt x="3597" y="0"/>
                    <a:pt x="241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756600" y="3084825"/>
              <a:ext cx="79725" cy="177800"/>
            </a:xfrm>
            <a:custGeom>
              <a:avLst/>
              <a:gdLst/>
              <a:ahLst/>
              <a:cxnLst/>
              <a:rect l="l" t="t" r="r" b="b"/>
              <a:pathLst>
                <a:path w="3189" h="7112" extrusionOk="0">
                  <a:moveTo>
                    <a:pt x="736" y="0"/>
                  </a:moveTo>
                  <a:lnTo>
                    <a:pt x="736" y="1635"/>
                  </a:lnTo>
                  <a:lnTo>
                    <a:pt x="0" y="1635"/>
                  </a:lnTo>
                  <a:lnTo>
                    <a:pt x="0" y="2656"/>
                  </a:lnTo>
                  <a:lnTo>
                    <a:pt x="736" y="2656"/>
                  </a:lnTo>
                  <a:lnTo>
                    <a:pt x="736" y="5742"/>
                  </a:lnTo>
                  <a:cubicBezTo>
                    <a:pt x="736" y="6702"/>
                    <a:pt x="1410" y="7111"/>
                    <a:pt x="2248" y="7111"/>
                  </a:cubicBezTo>
                  <a:cubicBezTo>
                    <a:pt x="2432" y="7111"/>
                    <a:pt x="2902" y="7070"/>
                    <a:pt x="3188" y="7009"/>
                  </a:cubicBezTo>
                  <a:lnTo>
                    <a:pt x="3188" y="5905"/>
                  </a:lnTo>
                  <a:cubicBezTo>
                    <a:pt x="2943" y="5946"/>
                    <a:pt x="2779" y="5967"/>
                    <a:pt x="2534" y="5967"/>
                  </a:cubicBezTo>
                  <a:cubicBezTo>
                    <a:pt x="2228" y="5967"/>
                    <a:pt x="2023" y="5844"/>
                    <a:pt x="2023" y="5435"/>
                  </a:cubicBezTo>
                  <a:lnTo>
                    <a:pt x="2023" y="2656"/>
                  </a:lnTo>
                  <a:lnTo>
                    <a:pt x="3188" y="2656"/>
                  </a:lnTo>
                  <a:lnTo>
                    <a:pt x="3188" y="1635"/>
                  </a:lnTo>
                  <a:lnTo>
                    <a:pt x="2023" y="1635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857750" y="3070500"/>
              <a:ext cx="32200" cy="190075"/>
            </a:xfrm>
            <a:custGeom>
              <a:avLst/>
              <a:gdLst/>
              <a:ahLst/>
              <a:cxnLst/>
              <a:rect l="l" t="t" r="r" b="b"/>
              <a:pathLst>
                <a:path w="1288" h="7603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208"/>
                  </a:moveTo>
                  <a:lnTo>
                    <a:pt x="0" y="7602"/>
                  </a:lnTo>
                  <a:lnTo>
                    <a:pt x="1288" y="7602"/>
                  </a:lnTo>
                  <a:lnTo>
                    <a:pt x="1288" y="2208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918525" y="3123125"/>
              <a:ext cx="122650" cy="140500"/>
            </a:xfrm>
            <a:custGeom>
              <a:avLst/>
              <a:gdLst/>
              <a:ahLst/>
              <a:cxnLst/>
              <a:rect l="l" t="t" r="r" b="b"/>
              <a:pathLst>
                <a:path w="4906" h="5620" extrusionOk="0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25" y="4537"/>
                    <a:pt x="2473" y="4537"/>
                  </a:cubicBezTo>
                  <a:cubicBezTo>
                    <a:pt x="1820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3" y="5620"/>
                  </a:cubicBezTo>
                  <a:cubicBezTo>
                    <a:pt x="367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069750" y="3123125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6" y="1124"/>
                    <a:pt x="2412" y="1124"/>
                  </a:cubicBezTo>
                  <a:cubicBezTo>
                    <a:pt x="3066" y="1124"/>
                    <a:pt x="3413" y="1554"/>
                    <a:pt x="3413" y="2371"/>
                  </a:cubicBezTo>
                  <a:lnTo>
                    <a:pt x="3413" y="5497"/>
                  </a:lnTo>
                  <a:lnTo>
                    <a:pt x="4700" y="5497"/>
                  </a:lnTo>
                  <a:lnTo>
                    <a:pt x="4700" y="2044"/>
                  </a:lnTo>
                  <a:cubicBezTo>
                    <a:pt x="4700" y="757"/>
                    <a:pt x="402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706775" y="2440125"/>
              <a:ext cx="147675" cy="188025"/>
            </a:xfrm>
            <a:custGeom>
              <a:avLst/>
              <a:gdLst/>
              <a:ahLst/>
              <a:cxnLst/>
              <a:rect l="l" t="t" r="r" b="b"/>
              <a:pathLst>
                <a:path w="5907" h="7521" extrusionOk="0">
                  <a:moveTo>
                    <a:pt x="2780" y="1186"/>
                  </a:moveTo>
                  <a:cubicBezTo>
                    <a:pt x="3577" y="1186"/>
                    <a:pt x="4149" y="1472"/>
                    <a:pt x="4149" y="2350"/>
                  </a:cubicBezTo>
                  <a:cubicBezTo>
                    <a:pt x="4149" y="3127"/>
                    <a:pt x="3618" y="3515"/>
                    <a:pt x="2800" y="3515"/>
                  </a:cubicBezTo>
                  <a:lnTo>
                    <a:pt x="1411" y="3515"/>
                  </a:lnTo>
                  <a:lnTo>
                    <a:pt x="1411" y="1186"/>
                  </a:lnTo>
                  <a:close/>
                  <a:moveTo>
                    <a:pt x="1" y="1"/>
                  </a:moveTo>
                  <a:lnTo>
                    <a:pt x="1" y="7520"/>
                  </a:lnTo>
                  <a:lnTo>
                    <a:pt x="1411" y="7520"/>
                  </a:lnTo>
                  <a:lnTo>
                    <a:pt x="1411" y="4700"/>
                  </a:lnTo>
                  <a:lnTo>
                    <a:pt x="2616" y="4700"/>
                  </a:lnTo>
                  <a:lnTo>
                    <a:pt x="4374" y="7520"/>
                  </a:lnTo>
                  <a:lnTo>
                    <a:pt x="5906" y="7520"/>
                  </a:lnTo>
                  <a:lnTo>
                    <a:pt x="4047" y="4537"/>
                  </a:lnTo>
                  <a:cubicBezTo>
                    <a:pt x="5048" y="4189"/>
                    <a:pt x="5538" y="3250"/>
                    <a:pt x="5538" y="2371"/>
                  </a:cubicBezTo>
                  <a:cubicBezTo>
                    <a:pt x="5538" y="818"/>
                    <a:pt x="4394" y="1"/>
                    <a:pt x="2984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868725" y="2425825"/>
              <a:ext cx="120575" cy="205375"/>
            </a:xfrm>
            <a:custGeom>
              <a:avLst/>
              <a:gdLst/>
              <a:ahLst/>
              <a:cxnLst/>
              <a:rect l="l" t="t" r="r" b="b"/>
              <a:pathLst>
                <a:path w="4823" h="8215" extrusionOk="0">
                  <a:moveTo>
                    <a:pt x="2841" y="0"/>
                  </a:moveTo>
                  <a:lnTo>
                    <a:pt x="1942" y="1839"/>
                  </a:lnTo>
                  <a:lnTo>
                    <a:pt x="2943" y="1839"/>
                  </a:lnTo>
                  <a:lnTo>
                    <a:pt x="4291" y="0"/>
                  </a:lnTo>
                  <a:close/>
                  <a:moveTo>
                    <a:pt x="2493" y="3678"/>
                  </a:moveTo>
                  <a:cubicBezTo>
                    <a:pt x="3004" y="3678"/>
                    <a:pt x="3535" y="3985"/>
                    <a:pt x="3535" y="4721"/>
                  </a:cubicBezTo>
                  <a:lnTo>
                    <a:pt x="353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5"/>
                    <a:pt x="1942" y="3678"/>
                    <a:pt x="2493" y="3678"/>
                  </a:cubicBezTo>
                  <a:close/>
                  <a:moveTo>
                    <a:pt x="2493" y="2595"/>
                  </a:moveTo>
                  <a:cubicBezTo>
                    <a:pt x="1145" y="2595"/>
                    <a:pt x="0" y="3433"/>
                    <a:pt x="0" y="4966"/>
                  </a:cubicBezTo>
                  <a:lnTo>
                    <a:pt x="0" y="6008"/>
                  </a:lnTo>
                  <a:cubicBezTo>
                    <a:pt x="0" y="7479"/>
                    <a:pt x="1206" y="8215"/>
                    <a:pt x="2534" y="8215"/>
                  </a:cubicBezTo>
                  <a:cubicBezTo>
                    <a:pt x="3474" y="8215"/>
                    <a:pt x="4332" y="7847"/>
                    <a:pt x="4761" y="7009"/>
                  </a:cubicBezTo>
                  <a:lnTo>
                    <a:pt x="3760" y="6437"/>
                  </a:lnTo>
                  <a:cubicBezTo>
                    <a:pt x="3474" y="6866"/>
                    <a:pt x="3025" y="7132"/>
                    <a:pt x="2595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23" y="5763"/>
                  </a:lnTo>
                  <a:lnTo>
                    <a:pt x="4823" y="4721"/>
                  </a:lnTo>
                  <a:cubicBezTo>
                    <a:pt x="4823" y="3290"/>
                    <a:pt x="3658" y="2595"/>
                    <a:pt x="2493" y="2595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017900" y="2490200"/>
              <a:ext cx="123125" cy="188525"/>
            </a:xfrm>
            <a:custGeom>
              <a:avLst/>
              <a:gdLst/>
              <a:ahLst/>
              <a:cxnLst/>
              <a:rect l="l" t="t" r="r" b="b"/>
              <a:pathLst>
                <a:path w="4925" h="7541" extrusionOk="0">
                  <a:moveTo>
                    <a:pt x="2452" y="1124"/>
                  </a:moveTo>
                  <a:cubicBezTo>
                    <a:pt x="3106" y="1124"/>
                    <a:pt x="3617" y="1492"/>
                    <a:pt x="3617" y="2146"/>
                  </a:cubicBezTo>
                  <a:lnTo>
                    <a:pt x="3617" y="3494"/>
                  </a:lnTo>
                  <a:cubicBezTo>
                    <a:pt x="3617" y="4271"/>
                    <a:pt x="3024" y="4557"/>
                    <a:pt x="2473" y="4557"/>
                  </a:cubicBezTo>
                  <a:cubicBezTo>
                    <a:pt x="1819" y="4557"/>
                    <a:pt x="1287" y="4169"/>
                    <a:pt x="1287" y="3515"/>
                  </a:cubicBezTo>
                  <a:lnTo>
                    <a:pt x="1287" y="2268"/>
                  </a:lnTo>
                  <a:cubicBezTo>
                    <a:pt x="1287" y="1471"/>
                    <a:pt x="1900" y="1124"/>
                    <a:pt x="2452" y="1124"/>
                  </a:cubicBezTo>
                  <a:close/>
                  <a:moveTo>
                    <a:pt x="2800" y="0"/>
                  </a:moveTo>
                  <a:cubicBezTo>
                    <a:pt x="2309" y="0"/>
                    <a:pt x="1696" y="225"/>
                    <a:pt x="1267" y="736"/>
                  </a:cubicBezTo>
                  <a:lnTo>
                    <a:pt x="1267" y="123"/>
                  </a:lnTo>
                  <a:lnTo>
                    <a:pt x="0" y="123"/>
                  </a:lnTo>
                  <a:lnTo>
                    <a:pt x="0" y="7540"/>
                  </a:lnTo>
                  <a:lnTo>
                    <a:pt x="1287" y="7540"/>
                  </a:lnTo>
                  <a:lnTo>
                    <a:pt x="1287" y="4965"/>
                  </a:lnTo>
                  <a:lnTo>
                    <a:pt x="1328" y="4965"/>
                  </a:lnTo>
                  <a:cubicBezTo>
                    <a:pt x="1594" y="5333"/>
                    <a:pt x="2084" y="5640"/>
                    <a:pt x="2697" y="5640"/>
                  </a:cubicBezTo>
                  <a:cubicBezTo>
                    <a:pt x="3903" y="5640"/>
                    <a:pt x="4925" y="4904"/>
                    <a:pt x="4925" y="3453"/>
                  </a:cubicBezTo>
                  <a:lnTo>
                    <a:pt x="4925" y="2146"/>
                  </a:lnTo>
                  <a:cubicBezTo>
                    <a:pt x="4925" y="756"/>
                    <a:pt x="3964" y="0"/>
                    <a:pt x="2800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167575" y="2493250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0" y="1"/>
                  </a:moveTo>
                  <a:lnTo>
                    <a:pt x="0" y="3434"/>
                  </a:lnTo>
                  <a:cubicBezTo>
                    <a:pt x="0" y="4721"/>
                    <a:pt x="695" y="5497"/>
                    <a:pt x="1901" y="5497"/>
                  </a:cubicBezTo>
                  <a:cubicBezTo>
                    <a:pt x="2514" y="5497"/>
                    <a:pt x="3065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4"/>
                  </a:lnTo>
                  <a:cubicBezTo>
                    <a:pt x="3413" y="3924"/>
                    <a:pt x="3004" y="4373"/>
                    <a:pt x="2309" y="4373"/>
                  </a:cubicBezTo>
                  <a:cubicBezTo>
                    <a:pt x="1655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318275" y="2440125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27"/>
                  </a:moveTo>
                  <a:cubicBezTo>
                    <a:pt x="3106" y="3127"/>
                    <a:pt x="3597" y="3495"/>
                    <a:pt x="3597" y="4149"/>
                  </a:cubicBezTo>
                  <a:lnTo>
                    <a:pt x="3597" y="5497"/>
                  </a:lnTo>
                  <a:cubicBezTo>
                    <a:pt x="3597" y="6274"/>
                    <a:pt x="3004" y="6560"/>
                    <a:pt x="2473" y="6560"/>
                  </a:cubicBezTo>
                  <a:cubicBezTo>
                    <a:pt x="1798" y="6560"/>
                    <a:pt x="1288" y="6172"/>
                    <a:pt x="1288" y="5518"/>
                  </a:cubicBezTo>
                  <a:lnTo>
                    <a:pt x="1288" y="4271"/>
                  </a:lnTo>
                  <a:cubicBezTo>
                    <a:pt x="1288" y="3495"/>
                    <a:pt x="1901" y="3127"/>
                    <a:pt x="2432" y="3127"/>
                  </a:cubicBezTo>
                  <a:close/>
                  <a:moveTo>
                    <a:pt x="0" y="1"/>
                  </a:moveTo>
                  <a:lnTo>
                    <a:pt x="0" y="7520"/>
                  </a:lnTo>
                  <a:lnTo>
                    <a:pt x="1226" y="7520"/>
                  </a:lnTo>
                  <a:lnTo>
                    <a:pt x="1226" y="6989"/>
                  </a:lnTo>
                  <a:lnTo>
                    <a:pt x="1267" y="6989"/>
                  </a:lnTo>
                  <a:cubicBezTo>
                    <a:pt x="1533" y="7336"/>
                    <a:pt x="2023" y="7643"/>
                    <a:pt x="2636" y="7643"/>
                  </a:cubicBezTo>
                  <a:cubicBezTo>
                    <a:pt x="3842" y="7643"/>
                    <a:pt x="4904" y="6907"/>
                    <a:pt x="4904" y="5456"/>
                  </a:cubicBezTo>
                  <a:lnTo>
                    <a:pt x="4904" y="4149"/>
                  </a:lnTo>
                  <a:cubicBezTo>
                    <a:pt x="4904" y="2759"/>
                    <a:pt x="3964" y="2023"/>
                    <a:pt x="2779" y="2023"/>
                  </a:cubicBezTo>
                  <a:cubicBezTo>
                    <a:pt x="2289" y="2023"/>
                    <a:pt x="1696" y="2207"/>
                    <a:pt x="1288" y="273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469475" y="2440125"/>
              <a:ext cx="58775" cy="189550"/>
            </a:xfrm>
            <a:custGeom>
              <a:avLst/>
              <a:gdLst/>
              <a:ahLst/>
              <a:cxnLst/>
              <a:rect l="l" t="t" r="r" b="b"/>
              <a:pathLst>
                <a:path w="2351" h="7582" extrusionOk="0">
                  <a:moveTo>
                    <a:pt x="1" y="1"/>
                  </a:moveTo>
                  <a:lnTo>
                    <a:pt x="1" y="6069"/>
                  </a:lnTo>
                  <a:cubicBezTo>
                    <a:pt x="1" y="6560"/>
                    <a:pt x="42" y="7581"/>
                    <a:pt x="1309" y="7581"/>
                  </a:cubicBezTo>
                  <a:cubicBezTo>
                    <a:pt x="1656" y="7581"/>
                    <a:pt x="2065" y="7520"/>
                    <a:pt x="2351" y="7438"/>
                  </a:cubicBezTo>
                  <a:lnTo>
                    <a:pt x="2351" y="6458"/>
                  </a:lnTo>
                  <a:cubicBezTo>
                    <a:pt x="2105" y="6478"/>
                    <a:pt x="1983" y="6498"/>
                    <a:pt x="1758" y="6498"/>
                  </a:cubicBezTo>
                  <a:cubicBezTo>
                    <a:pt x="1411" y="6498"/>
                    <a:pt x="1288" y="6315"/>
                    <a:pt x="1288" y="6069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550700" y="2438600"/>
              <a:ext cx="32225" cy="189550"/>
            </a:xfrm>
            <a:custGeom>
              <a:avLst/>
              <a:gdLst/>
              <a:ahLst/>
              <a:cxnLst/>
              <a:rect l="l" t="t" r="r" b="b"/>
              <a:pathLst>
                <a:path w="1289" h="7582" extrusionOk="0">
                  <a:moveTo>
                    <a:pt x="1" y="0"/>
                  </a:moveTo>
                  <a:lnTo>
                    <a:pt x="1" y="1369"/>
                  </a:lnTo>
                  <a:lnTo>
                    <a:pt x="1288" y="1369"/>
                  </a:lnTo>
                  <a:lnTo>
                    <a:pt x="1288" y="0"/>
                  </a:lnTo>
                  <a:close/>
                  <a:moveTo>
                    <a:pt x="1" y="2187"/>
                  </a:moveTo>
                  <a:lnTo>
                    <a:pt x="1" y="7581"/>
                  </a:lnTo>
                  <a:lnTo>
                    <a:pt x="1288" y="7581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611500" y="2490700"/>
              <a:ext cx="122625" cy="188025"/>
            </a:xfrm>
            <a:custGeom>
              <a:avLst/>
              <a:gdLst/>
              <a:ahLst/>
              <a:cxnLst/>
              <a:rect l="l" t="t" r="r" b="b"/>
              <a:pathLst>
                <a:path w="4905" h="7521" extrusionOk="0">
                  <a:moveTo>
                    <a:pt x="2432" y="1083"/>
                  </a:moveTo>
                  <a:cubicBezTo>
                    <a:pt x="3086" y="1083"/>
                    <a:pt x="3617" y="1472"/>
                    <a:pt x="3617" y="2126"/>
                  </a:cubicBezTo>
                  <a:lnTo>
                    <a:pt x="3617" y="3454"/>
                  </a:lnTo>
                  <a:cubicBezTo>
                    <a:pt x="3617" y="4230"/>
                    <a:pt x="3004" y="4516"/>
                    <a:pt x="2473" y="4516"/>
                  </a:cubicBezTo>
                  <a:cubicBezTo>
                    <a:pt x="179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70"/>
                    <a:pt x="1880" y="1083"/>
                    <a:pt x="2432" y="1083"/>
                  </a:cubicBezTo>
                  <a:close/>
                  <a:moveTo>
                    <a:pt x="2207" y="0"/>
                  </a:moveTo>
                  <a:cubicBezTo>
                    <a:pt x="1022" y="0"/>
                    <a:pt x="0" y="716"/>
                    <a:pt x="0" y="2187"/>
                  </a:cubicBezTo>
                  <a:lnTo>
                    <a:pt x="0" y="3495"/>
                  </a:lnTo>
                  <a:cubicBezTo>
                    <a:pt x="0" y="4864"/>
                    <a:pt x="940" y="5620"/>
                    <a:pt x="2126" y="5620"/>
                  </a:cubicBezTo>
                  <a:cubicBezTo>
                    <a:pt x="2596" y="5620"/>
                    <a:pt x="3331" y="5313"/>
                    <a:pt x="3638" y="4884"/>
                  </a:cubicBezTo>
                  <a:lnTo>
                    <a:pt x="363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17" y="82"/>
                  </a:lnTo>
                  <a:lnTo>
                    <a:pt x="3617" y="654"/>
                  </a:lnTo>
                  <a:lnTo>
                    <a:pt x="3576" y="654"/>
                  </a:lnTo>
                  <a:cubicBezTo>
                    <a:pt x="3311" y="307"/>
                    <a:pt x="2820" y="0"/>
                    <a:pt x="2207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67300" y="2493250"/>
              <a:ext cx="117025" cy="137450"/>
            </a:xfrm>
            <a:custGeom>
              <a:avLst/>
              <a:gdLst/>
              <a:ahLst/>
              <a:cxnLst/>
              <a:rect l="l" t="t" r="r" b="b"/>
              <a:pathLst>
                <a:path w="4681" h="5498" extrusionOk="0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75" y="5497"/>
                    <a:pt x="1901" y="5497"/>
                  </a:cubicBezTo>
                  <a:cubicBezTo>
                    <a:pt x="2494" y="5497"/>
                    <a:pt x="3046" y="5252"/>
                    <a:pt x="3413" y="4721"/>
                  </a:cubicBezTo>
                  <a:lnTo>
                    <a:pt x="3434" y="4721"/>
                  </a:lnTo>
                  <a:lnTo>
                    <a:pt x="3434" y="5395"/>
                  </a:lnTo>
                  <a:lnTo>
                    <a:pt x="4680" y="5395"/>
                  </a:lnTo>
                  <a:lnTo>
                    <a:pt x="4680" y="1"/>
                  </a:lnTo>
                  <a:lnTo>
                    <a:pt x="3393" y="1"/>
                  </a:lnTo>
                  <a:lnTo>
                    <a:pt x="3393" y="3004"/>
                  </a:lnTo>
                  <a:cubicBezTo>
                    <a:pt x="3393" y="3924"/>
                    <a:pt x="3005" y="4373"/>
                    <a:pt x="2289" y="4373"/>
                  </a:cubicBezTo>
                  <a:cubicBezTo>
                    <a:pt x="1636" y="4373"/>
                    <a:pt x="1288" y="3944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6911375" y="2490700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4" y="1083"/>
                    <a:pt x="3515" y="1390"/>
                    <a:pt x="3515" y="2126"/>
                  </a:cubicBezTo>
                  <a:lnTo>
                    <a:pt x="3515" y="2269"/>
                  </a:lnTo>
                  <a:lnTo>
                    <a:pt x="1349" y="2269"/>
                  </a:lnTo>
                  <a:lnTo>
                    <a:pt x="1349" y="2187"/>
                  </a:lnTo>
                  <a:cubicBezTo>
                    <a:pt x="1349" y="1390"/>
                    <a:pt x="1921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0" y="838"/>
                    <a:pt x="0" y="2371"/>
                  </a:cubicBezTo>
                  <a:lnTo>
                    <a:pt x="0" y="3413"/>
                  </a:lnTo>
                  <a:cubicBezTo>
                    <a:pt x="0" y="4884"/>
                    <a:pt x="1185" y="5620"/>
                    <a:pt x="2514" y="5620"/>
                  </a:cubicBezTo>
                  <a:cubicBezTo>
                    <a:pt x="3474" y="5620"/>
                    <a:pt x="4332" y="5252"/>
                    <a:pt x="4741" y="4414"/>
                  </a:cubicBezTo>
                  <a:lnTo>
                    <a:pt x="3760" y="3842"/>
                  </a:lnTo>
                  <a:cubicBezTo>
                    <a:pt x="3474" y="4271"/>
                    <a:pt x="3024" y="4537"/>
                    <a:pt x="2575" y="4537"/>
                  </a:cubicBezTo>
                  <a:cubicBezTo>
                    <a:pt x="1901" y="4537"/>
                    <a:pt x="1349" y="4149"/>
                    <a:pt x="1349" y="3454"/>
                  </a:cubicBezTo>
                  <a:lnTo>
                    <a:pt x="1349" y="3168"/>
                  </a:lnTo>
                  <a:lnTo>
                    <a:pt x="4802" y="3168"/>
                  </a:lnTo>
                  <a:lnTo>
                    <a:pt x="4802" y="2126"/>
                  </a:lnTo>
                  <a:cubicBezTo>
                    <a:pt x="4802" y="695"/>
                    <a:pt x="365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706775" y="2756350"/>
              <a:ext cx="147675" cy="188000"/>
            </a:xfrm>
            <a:custGeom>
              <a:avLst/>
              <a:gdLst/>
              <a:ahLst/>
              <a:cxnLst/>
              <a:rect l="l" t="t" r="r" b="b"/>
              <a:pathLst>
                <a:path w="5907" h="7520" extrusionOk="0">
                  <a:moveTo>
                    <a:pt x="2841" y="1226"/>
                  </a:moveTo>
                  <a:cubicBezTo>
                    <a:pt x="3720" y="1226"/>
                    <a:pt x="4496" y="1757"/>
                    <a:pt x="4496" y="2656"/>
                  </a:cubicBezTo>
                  <a:lnTo>
                    <a:pt x="4496" y="4822"/>
                  </a:lnTo>
                  <a:cubicBezTo>
                    <a:pt x="4496" y="5905"/>
                    <a:pt x="3618" y="6273"/>
                    <a:pt x="2902" y="6273"/>
                  </a:cubicBezTo>
                  <a:lnTo>
                    <a:pt x="1411" y="6273"/>
                  </a:lnTo>
                  <a:lnTo>
                    <a:pt x="1411" y="1226"/>
                  </a:lnTo>
                  <a:close/>
                  <a:moveTo>
                    <a:pt x="1" y="0"/>
                  </a:moveTo>
                  <a:lnTo>
                    <a:pt x="1" y="7520"/>
                  </a:lnTo>
                  <a:lnTo>
                    <a:pt x="2943" y="7520"/>
                  </a:lnTo>
                  <a:cubicBezTo>
                    <a:pt x="4435" y="7520"/>
                    <a:pt x="5906" y="6519"/>
                    <a:pt x="5906" y="4741"/>
                  </a:cubicBezTo>
                  <a:lnTo>
                    <a:pt x="5906" y="2738"/>
                  </a:lnTo>
                  <a:cubicBezTo>
                    <a:pt x="5906" y="1063"/>
                    <a:pt x="4578" y="0"/>
                    <a:pt x="294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79450" y="2742025"/>
              <a:ext cx="120075" cy="205400"/>
            </a:xfrm>
            <a:custGeom>
              <a:avLst/>
              <a:gdLst/>
              <a:ahLst/>
              <a:cxnLst/>
              <a:rect l="l" t="t" r="r" b="b"/>
              <a:pathLst>
                <a:path w="4803" h="8216" extrusionOk="0">
                  <a:moveTo>
                    <a:pt x="2820" y="1"/>
                  </a:moveTo>
                  <a:lnTo>
                    <a:pt x="1942" y="1840"/>
                  </a:lnTo>
                  <a:lnTo>
                    <a:pt x="2943" y="1840"/>
                  </a:lnTo>
                  <a:lnTo>
                    <a:pt x="4292" y="1"/>
                  </a:lnTo>
                  <a:close/>
                  <a:moveTo>
                    <a:pt x="2473" y="3679"/>
                  </a:moveTo>
                  <a:cubicBezTo>
                    <a:pt x="3004" y="3679"/>
                    <a:pt x="3515" y="3986"/>
                    <a:pt x="3515" y="4721"/>
                  </a:cubicBezTo>
                  <a:lnTo>
                    <a:pt x="3515" y="4864"/>
                  </a:lnTo>
                  <a:lnTo>
                    <a:pt x="1349" y="4864"/>
                  </a:lnTo>
                  <a:lnTo>
                    <a:pt x="1349" y="4782"/>
                  </a:lnTo>
                  <a:cubicBezTo>
                    <a:pt x="1349" y="3986"/>
                    <a:pt x="1942" y="3679"/>
                    <a:pt x="2473" y="3679"/>
                  </a:cubicBezTo>
                  <a:close/>
                  <a:moveTo>
                    <a:pt x="2473" y="2596"/>
                  </a:moveTo>
                  <a:cubicBezTo>
                    <a:pt x="1145" y="2596"/>
                    <a:pt x="0" y="3434"/>
                    <a:pt x="0" y="4966"/>
                  </a:cubicBezTo>
                  <a:lnTo>
                    <a:pt x="0" y="6009"/>
                  </a:lnTo>
                  <a:cubicBezTo>
                    <a:pt x="0" y="7480"/>
                    <a:pt x="1186" y="8215"/>
                    <a:pt x="2534" y="8215"/>
                  </a:cubicBezTo>
                  <a:cubicBezTo>
                    <a:pt x="3474" y="8215"/>
                    <a:pt x="4332" y="7848"/>
                    <a:pt x="4741" y="7010"/>
                  </a:cubicBezTo>
                  <a:lnTo>
                    <a:pt x="3760" y="6438"/>
                  </a:lnTo>
                  <a:cubicBezTo>
                    <a:pt x="3474" y="6846"/>
                    <a:pt x="3025" y="7132"/>
                    <a:pt x="2596" y="7132"/>
                  </a:cubicBezTo>
                  <a:cubicBezTo>
                    <a:pt x="1901" y="7132"/>
                    <a:pt x="1349" y="6744"/>
                    <a:pt x="1349" y="6049"/>
                  </a:cubicBezTo>
                  <a:lnTo>
                    <a:pt x="1349" y="5763"/>
                  </a:lnTo>
                  <a:lnTo>
                    <a:pt x="4802" y="5763"/>
                  </a:lnTo>
                  <a:lnTo>
                    <a:pt x="4802" y="4721"/>
                  </a:lnTo>
                  <a:cubicBezTo>
                    <a:pt x="4802" y="3291"/>
                    <a:pt x="3658" y="2596"/>
                    <a:pt x="2473" y="2596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6028625" y="2806925"/>
              <a:ext cx="197200" cy="137425"/>
            </a:xfrm>
            <a:custGeom>
              <a:avLst/>
              <a:gdLst/>
              <a:ahLst/>
              <a:cxnLst/>
              <a:rect l="l" t="t" r="r" b="b"/>
              <a:pathLst>
                <a:path w="7888" h="5497" extrusionOk="0">
                  <a:moveTo>
                    <a:pt x="2779" y="0"/>
                  </a:moveTo>
                  <a:cubicBezTo>
                    <a:pt x="2146" y="0"/>
                    <a:pt x="1614" y="266"/>
                    <a:pt x="1247" y="756"/>
                  </a:cubicBezTo>
                  <a:lnTo>
                    <a:pt x="1226" y="756"/>
                  </a:lnTo>
                  <a:lnTo>
                    <a:pt x="1226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330"/>
                  </a:lnTo>
                  <a:cubicBezTo>
                    <a:pt x="1288" y="1430"/>
                    <a:pt x="1860" y="1124"/>
                    <a:pt x="2330" y="1124"/>
                  </a:cubicBezTo>
                  <a:cubicBezTo>
                    <a:pt x="3106" y="1124"/>
                    <a:pt x="3310" y="1696"/>
                    <a:pt x="3310" y="2370"/>
                  </a:cubicBezTo>
                  <a:lnTo>
                    <a:pt x="3310" y="5497"/>
                  </a:lnTo>
                  <a:lnTo>
                    <a:pt x="4577" y="5497"/>
                  </a:lnTo>
                  <a:lnTo>
                    <a:pt x="4577" y="2391"/>
                  </a:lnTo>
                  <a:cubicBezTo>
                    <a:pt x="4577" y="1676"/>
                    <a:pt x="4884" y="1124"/>
                    <a:pt x="5620" y="1124"/>
                  </a:cubicBezTo>
                  <a:cubicBezTo>
                    <a:pt x="6355" y="1124"/>
                    <a:pt x="6600" y="1635"/>
                    <a:pt x="6600" y="2350"/>
                  </a:cubicBezTo>
                  <a:lnTo>
                    <a:pt x="6600" y="5497"/>
                  </a:lnTo>
                  <a:lnTo>
                    <a:pt x="7888" y="5497"/>
                  </a:lnTo>
                  <a:lnTo>
                    <a:pt x="7888" y="1900"/>
                  </a:lnTo>
                  <a:cubicBezTo>
                    <a:pt x="7888" y="572"/>
                    <a:pt x="6989" y="0"/>
                    <a:pt x="5987" y="0"/>
                  </a:cubicBezTo>
                  <a:cubicBezTo>
                    <a:pt x="5252" y="0"/>
                    <a:pt x="4720" y="307"/>
                    <a:pt x="4332" y="797"/>
                  </a:cubicBezTo>
                  <a:lnTo>
                    <a:pt x="4312" y="797"/>
                  </a:lnTo>
                  <a:cubicBezTo>
                    <a:pt x="3985" y="286"/>
                    <a:pt x="3494" y="0"/>
                    <a:pt x="2779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6253900" y="2806925"/>
              <a:ext cx="122625" cy="140500"/>
            </a:xfrm>
            <a:custGeom>
              <a:avLst/>
              <a:gdLst/>
              <a:ahLst/>
              <a:cxnLst/>
              <a:rect l="l" t="t" r="r" b="b"/>
              <a:pathLst>
                <a:path w="4905" h="5620" extrusionOk="0">
                  <a:moveTo>
                    <a:pt x="2432" y="1103"/>
                  </a:moveTo>
                  <a:cubicBezTo>
                    <a:pt x="3107" y="1103"/>
                    <a:pt x="3597" y="1471"/>
                    <a:pt x="3597" y="2125"/>
                  </a:cubicBezTo>
                  <a:lnTo>
                    <a:pt x="3597" y="3474"/>
                  </a:lnTo>
                  <a:cubicBezTo>
                    <a:pt x="3597" y="4250"/>
                    <a:pt x="3025" y="4536"/>
                    <a:pt x="2473" y="4536"/>
                  </a:cubicBezTo>
                  <a:cubicBezTo>
                    <a:pt x="1819" y="4536"/>
                    <a:pt x="1308" y="4148"/>
                    <a:pt x="1308" y="3494"/>
                  </a:cubicBezTo>
                  <a:lnTo>
                    <a:pt x="1308" y="2166"/>
                  </a:lnTo>
                  <a:cubicBezTo>
                    <a:pt x="1308" y="1390"/>
                    <a:pt x="1901" y="1103"/>
                    <a:pt x="2432" y="1103"/>
                  </a:cubicBezTo>
                  <a:close/>
                  <a:moveTo>
                    <a:pt x="2432" y="0"/>
                  </a:moveTo>
                  <a:cubicBezTo>
                    <a:pt x="1247" y="0"/>
                    <a:pt x="1" y="797"/>
                    <a:pt x="1" y="2268"/>
                  </a:cubicBezTo>
                  <a:lnTo>
                    <a:pt x="1" y="3494"/>
                  </a:lnTo>
                  <a:cubicBezTo>
                    <a:pt x="1" y="4884"/>
                    <a:pt x="1165" y="5619"/>
                    <a:pt x="2473" y="5619"/>
                  </a:cubicBezTo>
                  <a:cubicBezTo>
                    <a:pt x="3679" y="5619"/>
                    <a:pt x="4905" y="4822"/>
                    <a:pt x="4905" y="3351"/>
                  </a:cubicBezTo>
                  <a:lnTo>
                    <a:pt x="4905" y="2248"/>
                  </a:lnTo>
                  <a:cubicBezTo>
                    <a:pt x="4905" y="858"/>
                    <a:pt x="3740" y="0"/>
                    <a:pt x="2432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6398975" y="2806925"/>
              <a:ext cx="121100" cy="140500"/>
            </a:xfrm>
            <a:custGeom>
              <a:avLst/>
              <a:gdLst/>
              <a:ahLst/>
              <a:cxnLst/>
              <a:rect l="l" t="t" r="r" b="b"/>
              <a:pathLst>
                <a:path w="4844" h="5620" extrusionOk="0"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43"/>
                    <a:pt x="1186" y="5619"/>
                    <a:pt x="2514" y="5619"/>
                  </a:cubicBezTo>
                  <a:cubicBezTo>
                    <a:pt x="3679" y="5619"/>
                    <a:pt x="4823" y="4945"/>
                    <a:pt x="4823" y="3515"/>
                  </a:cubicBezTo>
                  <a:lnTo>
                    <a:pt x="4823" y="3453"/>
                  </a:lnTo>
                  <a:lnTo>
                    <a:pt x="3577" y="3453"/>
                  </a:lnTo>
                  <a:lnTo>
                    <a:pt x="3577" y="3515"/>
                  </a:lnTo>
                  <a:cubicBezTo>
                    <a:pt x="3577" y="4250"/>
                    <a:pt x="3046" y="4536"/>
                    <a:pt x="2514" y="4536"/>
                  </a:cubicBezTo>
                  <a:cubicBezTo>
                    <a:pt x="1840" y="4536"/>
                    <a:pt x="1329" y="4148"/>
                    <a:pt x="1329" y="3453"/>
                  </a:cubicBez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ubicBezTo>
                    <a:pt x="3005" y="1083"/>
                    <a:pt x="3577" y="1390"/>
                    <a:pt x="3577" y="2125"/>
                  </a:cubicBezTo>
                  <a:lnTo>
                    <a:pt x="3577" y="2227"/>
                  </a:lnTo>
                  <a:lnTo>
                    <a:pt x="4844" y="2227"/>
                  </a:lnTo>
                  <a:lnTo>
                    <a:pt x="4844" y="2125"/>
                  </a:lnTo>
                  <a:cubicBezTo>
                    <a:pt x="4844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6542025" y="2806925"/>
              <a:ext cx="86875" cy="137425"/>
            </a:xfrm>
            <a:custGeom>
              <a:avLst/>
              <a:gdLst/>
              <a:ahLst/>
              <a:cxnLst/>
              <a:rect l="l" t="t" r="r" b="b"/>
              <a:pathLst>
                <a:path w="3475" h="5497" extrusionOk="0">
                  <a:moveTo>
                    <a:pt x="3045" y="0"/>
                  </a:moveTo>
                  <a:cubicBezTo>
                    <a:pt x="2391" y="0"/>
                    <a:pt x="1594" y="429"/>
                    <a:pt x="1288" y="1001"/>
                  </a:cubicBezTo>
                  <a:lnTo>
                    <a:pt x="1267" y="1001"/>
                  </a:lnTo>
                  <a:lnTo>
                    <a:pt x="1267" y="102"/>
                  </a:lnTo>
                  <a:lnTo>
                    <a:pt x="0" y="102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738"/>
                  </a:lnTo>
                  <a:cubicBezTo>
                    <a:pt x="1288" y="1737"/>
                    <a:pt x="2023" y="1165"/>
                    <a:pt x="2984" y="1165"/>
                  </a:cubicBezTo>
                  <a:cubicBezTo>
                    <a:pt x="3168" y="1165"/>
                    <a:pt x="3311" y="1165"/>
                    <a:pt x="3474" y="1206"/>
                  </a:cubicBezTo>
                  <a:lnTo>
                    <a:pt x="3474" y="20"/>
                  </a:lnTo>
                  <a:cubicBezTo>
                    <a:pt x="3331" y="0"/>
                    <a:pt x="3188" y="0"/>
                    <a:pt x="3045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640625" y="2806400"/>
              <a:ext cx="120575" cy="140500"/>
            </a:xfrm>
            <a:custGeom>
              <a:avLst/>
              <a:gdLst/>
              <a:ahLst/>
              <a:cxnLst/>
              <a:rect l="l" t="t" r="r" b="b"/>
              <a:pathLst>
                <a:path w="4823" h="5620" extrusionOk="0">
                  <a:moveTo>
                    <a:pt x="3433" y="3250"/>
                  </a:moveTo>
                  <a:lnTo>
                    <a:pt x="3433" y="3515"/>
                  </a:lnTo>
                  <a:cubicBezTo>
                    <a:pt x="3433" y="4108"/>
                    <a:pt x="3270" y="4598"/>
                    <a:pt x="2227" y="4598"/>
                  </a:cubicBezTo>
                  <a:cubicBezTo>
                    <a:pt x="1635" y="4598"/>
                    <a:pt x="1267" y="4373"/>
                    <a:pt x="1267" y="3924"/>
                  </a:cubicBezTo>
                  <a:cubicBezTo>
                    <a:pt x="1267" y="3454"/>
                    <a:pt x="1614" y="3250"/>
                    <a:pt x="2166" y="3250"/>
                  </a:cubicBezTo>
                  <a:close/>
                  <a:moveTo>
                    <a:pt x="2411" y="1"/>
                  </a:moveTo>
                  <a:cubicBezTo>
                    <a:pt x="1390" y="1"/>
                    <a:pt x="266" y="409"/>
                    <a:pt x="266" y="1594"/>
                  </a:cubicBezTo>
                  <a:lnTo>
                    <a:pt x="266" y="1737"/>
                  </a:lnTo>
                  <a:lnTo>
                    <a:pt x="1431" y="1737"/>
                  </a:lnTo>
                  <a:lnTo>
                    <a:pt x="1431" y="1554"/>
                  </a:lnTo>
                  <a:cubicBezTo>
                    <a:pt x="1431" y="1206"/>
                    <a:pt x="1839" y="1022"/>
                    <a:pt x="2391" y="1022"/>
                  </a:cubicBezTo>
                  <a:cubicBezTo>
                    <a:pt x="3045" y="1022"/>
                    <a:pt x="3433" y="1247"/>
                    <a:pt x="3433" y="1819"/>
                  </a:cubicBezTo>
                  <a:lnTo>
                    <a:pt x="3433" y="2330"/>
                  </a:lnTo>
                  <a:lnTo>
                    <a:pt x="2003" y="2330"/>
                  </a:lnTo>
                  <a:cubicBezTo>
                    <a:pt x="961" y="2330"/>
                    <a:pt x="0" y="2943"/>
                    <a:pt x="0" y="3985"/>
                  </a:cubicBezTo>
                  <a:cubicBezTo>
                    <a:pt x="0" y="5007"/>
                    <a:pt x="756" y="5620"/>
                    <a:pt x="1880" y="5620"/>
                  </a:cubicBezTo>
                  <a:cubicBezTo>
                    <a:pt x="2575" y="5620"/>
                    <a:pt x="2984" y="5518"/>
                    <a:pt x="3474" y="5007"/>
                  </a:cubicBezTo>
                  <a:lnTo>
                    <a:pt x="3494" y="5007"/>
                  </a:lnTo>
                  <a:cubicBezTo>
                    <a:pt x="3494" y="5109"/>
                    <a:pt x="3515" y="5436"/>
                    <a:pt x="3535" y="5518"/>
                  </a:cubicBezTo>
                  <a:lnTo>
                    <a:pt x="4823" y="5518"/>
                  </a:lnTo>
                  <a:cubicBezTo>
                    <a:pt x="4741" y="5395"/>
                    <a:pt x="4720" y="4598"/>
                    <a:pt x="4720" y="4353"/>
                  </a:cubicBezTo>
                  <a:lnTo>
                    <a:pt x="4720" y="1737"/>
                  </a:lnTo>
                  <a:cubicBezTo>
                    <a:pt x="4720" y="409"/>
                    <a:pt x="3617" y="1"/>
                    <a:pt x="2411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778550" y="2768600"/>
              <a:ext cx="79200" cy="177800"/>
            </a:xfrm>
            <a:custGeom>
              <a:avLst/>
              <a:gdLst/>
              <a:ahLst/>
              <a:cxnLst/>
              <a:rect l="l" t="t" r="r" b="b"/>
              <a:pathLst>
                <a:path w="3168" h="7112" extrusionOk="0">
                  <a:moveTo>
                    <a:pt x="716" y="1"/>
                  </a:moveTo>
                  <a:lnTo>
                    <a:pt x="716" y="1635"/>
                  </a:lnTo>
                  <a:lnTo>
                    <a:pt x="0" y="1635"/>
                  </a:lnTo>
                  <a:lnTo>
                    <a:pt x="0" y="2657"/>
                  </a:lnTo>
                  <a:lnTo>
                    <a:pt x="716" y="2657"/>
                  </a:lnTo>
                  <a:lnTo>
                    <a:pt x="716" y="5742"/>
                  </a:lnTo>
                  <a:cubicBezTo>
                    <a:pt x="716" y="6703"/>
                    <a:pt x="1390" y="7111"/>
                    <a:pt x="2228" y="7111"/>
                  </a:cubicBezTo>
                  <a:cubicBezTo>
                    <a:pt x="2412" y="7111"/>
                    <a:pt x="2882" y="7071"/>
                    <a:pt x="3168" y="7009"/>
                  </a:cubicBezTo>
                  <a:lnTo>
                    <a:pt x="3168" y="5906"/>
                  </a:lnTo>
                  <a:cubicBezTo>
                    <a:pt x="2922" y="5947"/>
                    <a:pt x="2779" y="5967"/>
                    <a:pt x="2514" y="5967"/>
                  </a:cubicBezTo>
                  <a:cubicBezTo>
                    <a:pt x="2207" y="5967"/>
                    <a:pt x="2003" y="5845"/>
                    <a:pt x="2003" y="5436"/>
                  </a:cubicBezTo>
                  <a:lnTo>
                    <a:pt x="2003" y="2657"/>
                  </a:lnTo>
                  <a:lnTo>
                    <a:pt x="3168" y="2657"/>
                  </a:lnTo>
                  <a:lnTo>
                    <a:pt x="3168" y="1635"/>
                  </a:lnTo>
                  <a:lnTo>
                    <a:pt x="2003" y="1635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879700" y="2754800"/>
              <a:ext cx="32200" cy="189550"/>
            </a:xfrm>
            <a:custGeom>
              <a:avLst/>
              <a:gdLst/>
              <a:ahLst/>
              <a:cxnLst/>
              <a:rect l="l" t="t" r="r" b="b"/>
              <a:pathLst>
                <a:path w="1288" h="7582" extrusionOk="0">
                  <a:moveTo>
                    <a:pt x="0" y="1"/>
                  </a:moveTo>
                  <a:lnTo>
                    <a:pt x="0" y="1370"/>
                  </a:lnTo>
                  <a:lnTo>
                    <a:pt x="1288" y="1370"/>
                  </a:lnTo>
                  <a:lnTo>
                    <a:pt x="1288" y="1"/>
                  </a:lnTo>
                  <a:close/>
                  <a:moveTo>
                    <a:pt x="0" y="2187"/>
                  </a:moveTo>
                  <a:lnTo>
                    <a:pt x="0" y="7582"/>
                  </a:lnTo>
                  <a:lnTo>
                    <a:pt x="1288" y="7582"/>
                  </a:lnTo>
                  <a:lnTo>
                    <a:pt x="1288" y="2187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939975" y="2806925"/>
              <a:ext cx="122625" cy="188000"/>
            </a:xfrm>
            <a:custGeom>
              <a:avLst/>
              <a:gdLst/>
              <a:ahLst/>
              <a:cxnLst/>
              <a:rect l="l" t="t" r="r" b="b"/>
              <a:pathLst>
                <a:path w="4905" h="7520" extrusionOk="0">
                  <a:moveTo>
                    <a:pt x="2432" y="1083"/>
                  </a:moveTo>
                  <a:cubicBezTo>
                    <a:pt x="3107" y="1083"/>
                    <a:pt x="3638" y="1471"/>
                    <a:pt x="3638" y="2125"/>
                  </a:cubicBezTo>
                  <a:lnTo>
                    <a:pt x="3638" y="3453"/>
                  </a:lnTo>
                  <a:cubicBezTo>
                    <a:pt x="3638" y="4230"/>
                    <a:pt x="3025" y="4516"/>
                    <a:pt x="2473" y="4516"/>
                  </a:cubicBezTo>
                  <a:cubicBezTo>
                    <a:pt x="1819" y="4516"/>
                    <a:pt x="1308" y="4128"/>
                    <a:pt x="1308" y="3474"/>
                  </a:cubicBezTo>
                  <a:lnTo>
                    <a:pt x="1308" y="2146"/>
                  </a:lnTo>
                  <a:cubicBezTo>
                    <a:pt x="1308" y="1369"/>
                    <a:pt x="1901" y="1083"/>
                    <a:pt x="2432" y="1083"/>
                  </a:cubicBezTo>
                  <a:close/>
                  <a:moveTo>
                    <a:pt x="2228" y="0"/>
                  </a:moveTo>
                  <a:cubicBezTo>
                    <a:pt x="1022" y="0"/>
                    <a:pt x="1" y="715"/>
                    <a:pt x="1" y="2186"/>
                  </a:cubicBezTo>
                  <a:lnTo>
                    <a:pt x="1" y="3494"/>
                  </a:lnTo>
                  <a:cubicBezTo>
                    <a:pt x="1" y="4863"/>
                    <a:pt x="961" y="5619"/>
                    <a:pt x="2126" y="5619"/>
                  </a:cubicBezTo>
                  <a:cubicBezTo>
                    <a:pt x="2616" y="5619"/>
                    <a:pt x="3352" y="5313"/>
                    <a:pt x="3658" y="4884"/>
                  </a:cubicBezTo>
                  <a:lnTo>
                    <a:pt x="3658" y="7520"/>
                  </a:lnTo>
                  <a:lnTo>
                    <a:pt x="4905" y="7520"/>
                  </a:lnTo>
                  <a:lnTo>
                    <a:pt x="4905" y="82"/>
                  </a:lnTo>
                  <a:lnTo>
                    <a:pt x="3638" y="82"/>
                  </a:lnTo>
                  <a:lnTo>
                    <a:pt x="3638" y="654"/>
                  </a:lnTo>
                  <a:lnTo>
                    <a:pt x="3597" y="654"/>
                  </a:lnTo>
                  <a:cubicBezTo>
                    <a:pt x="3331" y="307"/>
                    <a:pt x="2820" y="0"/>
                    <a:pt x="2228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7096300" y="2809475"/>
              <a:ext cx="117000" cy="137425"/>
            </a:xfrm>
            <a:custGeom>
              <a:avLst/>
              <a:gdLst/>
              <a:ahLst/>
              <a:cxnLst/>
              <a:rect l="l" t="t" r="r" b="b"/>
              <a:pathLst>
                <a:path w="4680" h="5497" extrusionOk="0">
                  <a:moveTo>
                    <a:pt x="0" y="0"/>
                  </a:moveTo>
                  <a:lnTo>
                    <a:pt x="0" y="3433"/>
                  </a:lnTo>
                  <a:cubicBezTo>
                    <a:pt x="0" y="4720"/>
                    <a:pt x="675" y="5497"/>
                    <a:pt x="1880" y="5497"/>
                  </a:cubicBezTo>
                  <a:cubicBezTo>
                    <a:pt x="2493" y="5497"/>
                    <a:pt x="3045" y="5252"/>
                    <a:pt x="3413" y="4720"/>
                  </a:cubicBezTo>
                  <a:lnTo>
                    <a:pt x="3433" y="4720"/>
                  </a:lnTo>
                  <a:lnTo>
                    <a:pt x="3433" y="5395"/>
                  </a:lnTo>
                  <a:lnTo>
                    <a:pt x="4680" y="5395"/>
                  </a:lnTo>
                  <a:lnTo>
                    <a:pt x="4680" y="0"/>
                  </a:lnTo>
                  <a:lnTo>
                    <a:pt x="3392" y="0"/>
                  </a:lnTo>
                  <a:lnTo>
                    <a:pt x="3392" y="3004"/>
                  </a:lnTo>
                  <a:cubicBezTo>
                    <a:pt x="3392" y="3924"/>
                    <a:pt x="3004" y="4373"/>
                    <a:pt x="2289" y="4373"/>
                  </a:cubicBezTo>
                  <a:cubicBezTo>
                    <a:pt x="1635" y="4373"/>
                    <a:pt x="1288" y="3944"/>
                    <a:pt x="1288" y="3127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7240350" y="2806925"/>
              <a:ext cx="120075" cy="140500"/>
            </a:xfrm>
            <a:custGeom>
              <a:avLst/>
              <a:gdLst/>
              <a:ahLst/>
              <a:cxnLst/>
              <a:rect l="l" t="t" r="r" b="b"/>
              <a:pathLst>
                <a:path w="4803" h="5620" extrusionOk="0">
                  <a:moveTo>
                    <a:pt x="2473" y="1083"/>
                  </a:moveTo>
                  <a:cubicBezTo>
                    <a:pt x="3005" y="1083"/>
                    <a:pt x="3515" y="1390"/>
                    <a:pt x="3515" y="2125"/>
                  </a:cubicBezTo>
                  <a:lnTo>
                    <a:pt x="3515" y="2268"/>
                  </a:lnTo>
                  <a:lnTo>
                    <a:pt x="1329" y="2268"/>
                  </a:lnTo>
                  <a:lnTo>
                    <a:pt x="1329" y="2186"/>
                  </a:lnTo>
                  <a:cubicBezTo>
                    <a:pt x="1329" y="1390"/>
                    <a:pt x="1922" y="1083"/>
                    <a:pt x="2473" y="1083"/>
                  </a:cubicBezTo>
                  <a:close/>
                  <a:moveTo>
                    <a:pt x="2473" y="0"/>
                  </a:moveTo>
                  <a:cubicBezTo>
                    <a:pt x="1145" y="0"/>
                    <a:pt x="1" y="838"/>
                    <a:pt x="1" y="2370"/>
                  </a:cubicBezTo>
                  <a:lnTo>
                    <a:pt x="1" y="3413"/>
                  </a:lnTo>
                  <a:cubicBezTo>
                    <a:pt x="1" y="4884"/>
                    <a:pt x="1186" y="5619"/>
                    <a:pt x="2514" y="5619"/>
                  </a:cubicBezTo>
                  <a:cubicBezTo>
                    <a:pt x="3475" y="5619"/>
                    <a:pt x="4312" y="5252"/>
                    <a:pt x="4741" y="4414"/>
                  </a:cubicBezTo>
                  <a:lnTo>
                    <a:pt x="3740" y="3842"/>
                  </a:lnTo>
                  <a:cubicBezTo>
                    <a:pt x="3475" y="4250"/>
                    <a:pt x="3005" y="4536"/>
                    <a:pt x="2575" y="4536"/>
                  </a:cubicBezTo>
                  <a:cubicBezTo>
                    <a:pt x="1901" y="4536"/>
                    <a:pt x="1329" y="4148"/>
                    <a:pt x="1329" y="3453"/>
                  </a:cubicBezTo>
                  <a:lnTo>
                    <a:pt x="1329" y="3167"/>
                  </a:lnTo>
                  <a:lnTo>
                    <a:pt x="4803" y="3167"/>
                  </a:lnTo>
                  <a:lnTo>
                    <a:pt x="4803" y="2125"/>
                  </a:lnTo>
                  <a:cubicBezTo>
                    <a:pt x="4803" y="695"/>
                    <a:pt x="3638" y="0"/>
                    <a:pt x="2473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99125" y="3072550"/>
              <a:ext cx="122625" cy="191075"/>
            </a:xfrm>
            <a:custGeom>
              <a:avLst/>
              <a:gdLst/>
              <a:ahLst/>
              <a:cxnLst/>
              <a:rect l="l" t="t" r="r" b="b"/>
              <a:pathLst>
                <a:path w="4905" h="7643" extrusionOk="0">
                  <a:moveTo>
                    <a:pt x="2432" y="3107"/>
                  </a:moveTo>
                  <a:cubicBezTo>
                    <a:pt x="3086" y="3107"/>
                    <a:pt x="3617" y="3495"/>
                    <a:pt x="3617" y="4149"/>
                  </a:cubicBezTo>
                  <a:lnTo>
                    <a:pt x="3617" y="5477"/>
                  </a:lnTo>
                  <a:cubicBezTo>
                    <a:pt x="3617" y="6253"/>
                    <a:pt x="3004" y="6540"/>
                    <a:pt x="2473" y="6540"/>
                  </a:cubicBezTo>
                  <a:cubicBezTo>
                    <a:pt x="1819" y="6540"/>
                    <a:pt x="1308" y="6151"/>
                    <a:pt x="1308" y="5497"/>
                  </a:cubicBezTo>
                  <a:lnTo>
                    <a:pt x="1308" y="4169"/>
                  </a:lnTo>
                  <a:cubicBezTo>
                    <a:pt x="1308" y="3393"/>
                    <a:pt x="1901" y="3107"/>
                    <a:pt x="2432" y="3107"/>
                  </a:cubicBezTo>
                  <a:close/>
                  <a:moveTo>
                    <a:pt x="3617" y="1"/>
                  </a:moveTo>
                  <a:lnTo>
                    <a:pt x="3617" y="2678"/>
                  </a:lnTo>
                  <a:lnTo>
                    <a:pt x="3597" y="2678"/>
                  </a:lnTo>
                  <a:cubicBezTo>
                    <a:pt x="3311" y="2310"/>
                    <a:pt x="2820" y="2003"/>
                    <a:pt x="2228" y="2003"/>
                  </a:cubicBezTo>
                  <a:cubicBezTo>
                    <a:pt x="1022" y="2003"/>
                    <a:pt x="0" y="2739"/>
                    <a:pt x="0" y="4210"/>
                  </a:cubicBezTo>
                  <a:lnTo>
                    <a:pt x="0" y="5518"/>
                  </a:lnTo>
                  <a:cubicBezTo>
                    <a:pt x="0" y="6887"/>
                    <a:pt x="940" y="7643"/>
                    <a:pt x="2125" y="7643"/>
                  </a:cubicBezTo>
                  <a:cubicBezTo>
                    <a:pt x="2616" y="7643"/>
                    <a:pt x="3331" y="7336"/>
                    <a:pt x="3637" y="6907"/>
                  </a:cubicBezTo>
                  <a:lnTo>
                    <a:pt x="3658" y="6907"/>
                  </a:lnTo>
                  <a:lnTo>
                    <a:pt x="3658" y="7520"/>
                  </a:lnTo>
                  <a:lnTo>
                    <a:pt x="4904" y="752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54925" y="3125675"/>
              <a:ext cx="117525" cy="137450"/>
            </a:xfrm>
            <a:custGeom>
              <a:avLst/>
              <a:gdLst/>
              <a:ahLst/>
              <a:cxnLst/>
              <a:rect l="l" t="t" r="r" b="b"/>
              <a:pathLst>
                <a:path w="4701" h="5498" extrusionOk="0">
                  <a:moveTo>
                    <a:pt x="1" y="1"/>
                  </a:moveTo>
                  <a:lnTo>
                    <a:pt x="1" y="3434"/>
                  </a:lnTo>
                  <a:cubicBezTo>
                    <a:pt x="1" y="4721"/>
                    <a:pt x="695" y="5498"/>
                    <a:pt x="1901" y="5498"/>
                  </a:cubicBezTo>
                  <a:cubicBezTo>
                    <a:pt x="2494" y="5498"/>
                    <a:pt x="3066" y="5252"/>
                    <a:pt x="3413" y="4721"/>
                  </a:cubicBezTo>
                  <a:lnTo>
                    <a:pt x="3454" y="4721"/>
                  </a:lnTo>
                  <a:lnTo>
                    <a:pt x="3454" y="5395"/>
                  </a:lnTo>
                  <a:lnTo>
                    <a:pt x="4700" y="5395"/>
                  </a:lnTo>
                  <a:lnTo>
                    <a:pt x="4700" y="1"/>
                  </a:lnTo>
                  <a:lnTo>
                    <a:pt x="3413" y="1"/>
                  </a:lnTo>
                  <a:lnTo>
                    <a:pt x="3413" y="3005"/>
                  </a:lnTo>
                  <a:cubicBezTo>
                    <a:pt x="3413" y="3924"/>
                    <a:pt x="3004" y="4374"/>
                    <a:pt x="2310" y="4374"/>
                  </a:cubicBezTo>
                  <a:cubicBezTo>
                    <a:pt x="1656" y="4374"/>
                    <a:pt x="1288" y="3945"/>
                    <a:pt x="1288" y="3127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6067950" y="3069500"/>
              <a:ext cx="147150" cy="194125"/>
            </a:xfrm>
            <a:custGeom>
              <a:avLst/>
              <a:gdLst/>
              <a:ahLst/>
              <a:cxnLst/>
              <a:rect l="l" t="t" r="r" b="b"/>
              <a:pathLst>
                <a:path w="5886" h="7765" extrusionOk="0">
                  <a:moveTo>
                    <a:pt x="3004" y="0"/>
                  </a:moveTo>
                  <a:cubicBezTo>
                    <a:pt x="1370" y="0"/>
                    <a:pt x="1" y="981"/>
                    <a:pt x="1" y="2759"/>
                  </a:cubicBezTo>
                  <a:lnTo>
                    <a:pt x="1" y="5170"/>
                  </a:lnTo>
                  <a:cubicBezTo>
                    <a:pt x="1" y="6845"/>
                    <a:pt x="1431" y="7765"/>
                    <a:pt x="3066" y="7765"/>
                  </a:cubicBezTo>
                  <a:cubicBezTo>
                    <a:pt x="4496" y="7765"/>
                    <a:pt x="5886" y="6968"/>
                    <a:pt x="5886" y="5292"/>
                  </a:cubicBezTo>
                  <a:lnTo>
                    <a:pt x="5886" y="5068"/>
                  </a:lnTo>
                  <a:lnTo>
                    <a:pt x="4557" y="5068"/>
                  </a:lnTo>
                  <a:lnTo>
                    <a:pt x="4557" y="5170"/>
                  </a:lnTo>
                  <a:cubicBezTo>
                    <a:pt x="4557" y="6151"/>
                    <a:pt x="3760" y="6518"/>
                    <a:pt x="3066" y="6518"/>
                  </a:cubicBezTo>
                  <a:cubicBezTo>
                    <a:pt x="2187" y="6518"/>
                    <a:pt x="1411" y="6008"/>
                    <a:pt x="1411" y="5109"/>
                  </a:cubicBezTo>
                  <a:lnTo>
                    <a:pt x="1411" y="2697"/>
                  </a:lnTo>
                  <a:cubicBezTo>
                    <a:pt x="1411" y="1614"/>
                    <a:pt x="2289" y="1247"/>
                    <a:pt x="3004" y="1247"/>
                  </a:cubicBezTo>
                  <a:cubicBezTo>
                    <a:pt x="3699" y="1247"/>
                    <a:pt x="4557" y="1614"/>
                    <a:pt x="4557" y="2595"/>
                  </a:cubicBezTo>
                  <a:lnTo>
                    <a:pt x="4557" y="2718"/>
                  </a:lnTo>
                  <a:lnTo>
                    <a:pt x="5886" y="2718"/>
                  </a:lnTo>
                  <a:lnTo>
                    <a:pt x="5886" y="2473"/>
                  </a:lnTo>
                  <a:cubicBezTo>
                    <a:pt x="5886" y="797"/>
                    <a:pt x="4455" y="0"/>
                    <a:pt x="3004" y="0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239075" y="3123125"/>
              <a:ext cx="122650" cy="140500"/>
            </a:xfrm>
            <a:custGeom>
              <a:avLst/>
              <a:gdLst/>
              <a:ahLst/>
              <a:cxnLst/>
              <a:rect l="l" t="t" r="r" b="b"/>
              <a:pathLst>
                <a:path w="4906" h="5620" extrusionOk="0">
                  <a:moveTo>
                    <a:pt x="2433" y="1104"/>
                  </a:moveTo>
                  <a:cubicBezTo>
                    <a:pt x="3087" y="1104"/>
                    <a:pt x="3597" y="1472"/>
                    <a:pt x="3597" y="2126"/>
                  </a:cubicBezTo>
                  <a:lnTo>
                    <a:pt x="3597" y="3474"/>
                  </a:lnTo>
                  <a:cubicBezTo>
                    <a:pt x="3597" y="4251"/>
                    <a:pt x="3005" y="4537"/>
                    <a:pt x="2474" y="4537"/>
                  </a:cubicBezTo>
                  <a:cubicBezTo>
                    <a:pt x="1799" y="4537"/>
                    <a:pt x="1309" y="4149"/>
                    <a:pt x="1309" y="3495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433" y="1"/>
                  </a:moveTo>
                  <a:cubicBezTo>
                    <a:pt x="1247" y="1"/>
                    <a:pt x="1" y="798"/>
                    <a:pt x="1" y="2269"/>
                  </a:cubicBezTo>
                  <a:lnTo>
                    <a:pt x="1" y="3495"/>
                  </a:lnTo>
                  <a:cubicBezTo>
                    <a:pt x="1" y="4884"/>
                    <a:pt x="1166" y="5620"/>
                    <a:pt x="2474" y="5620"/>
                  </a:cubicBezTo>
                  <a:cubicBezTo>
                    <a:pt x="3659" y="5620"/>
                    <a:pt x="4905" y="4823"/>
                    <a:pt x="4905" y="3352"/>
                  </a:cubicBezTo>
                  <a:lnTo>
                    <a:pt x="4905" y="2248"/>
                  </a:lnTo>
                  <a:cubicBezTo>
                    <a:pt x="4905" y="859"/>
                    <a:pt x="3740" y="1"/>
                    <a:pt x="2433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390300" y="3123125"/>
              <a:ext cx="117000" cy="137450"/>
            </a:xfrm>
            <a:custGeom>
              <a:avLst/>
              <a:gdLst/>
              <a:ahLst/>
              <a:cxnLst/>
              <a:rect l="l" t="t" r="r" b="b"/>
              <a:pathLst>
                <a:path w="4680" h="5498" extrusionOk="0">
                  <a:moveTo>
                    <a:pt x="2800" y="1"/>
                  </a:moveTo>
                  <a:cubicBezTo>
                    <a:pt x="2207" y="1"/>
                    <a:pt x="1635" y="246"/>
                    <a:pt x="1267" y="757"/>
                  </a:cubicBezTo>
                  <a:lnTo>
                    <a:pt x="1247" y="757"/>
                  </a:lnTo>
                  <a:lnTo>
                    <a:pt x="1247" y="103"/>
                  </a:lnTo>
                  <a:lnTo>
                    <a:pt x="0" y="103"/>
                  </a:lnTo>
                  <a:lnTo>
                    <a:pt x="0" y="5497"/>
                  </a:lnTo>
                  <a:lnTo>
                    <a:pt x="1288" y="5497"/>
                  </a:lnTo>
                  <a:lnTo>
                    <a:pt x="1288" y="2473"/>
                  </a:lnTo>
                  <a:cubicBezTo>
                    <a:pt x="1288" y="1554"/>
                    <a:pt x="1697" y="1124"/>
                    <a:pt x="2391" y="1124"/>
                  </a:cubicBezTo>
                  <a:cubicBezTo>
                    <a:pt x="3045" y="1124"/>
                    <a:pt x="3393" y="1554"/>
                    <a:pt x="3393" y="2371"/>
                  </a:cubicBezTo>
                  <a:lnTo>
                    <a:pt x="3393" y="5497"/>
                  </a:lnTo>
                  <a:lnTo>
                    <a:pt x="4680" y="5497"/>
                  </a:lnTo>
                  <a:lnTo>
                    <a:pt x="4680" y="2044"/>
                  </a:lnTo>
                  <a:cubicBezTo>
                    <a:pt x="4680" y="757"/>
                    <a:pt x="4006" y="1"/>
                    <a:pt x="2800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6534350" y="3123125"/>
              <a:ext cx="121100" cy="189050"/>
            </a:xfrm>
            <a:custGeom>
              <a:avLst/>
              <a:gdLst/>
              <a:ahLst/>
              <a:cxnLst/>
              <a:rect l="l" t="t" r="r" b="b"/>
              <a:pathLst>
                <a:path w="4844" h="7562" extrusionOk="0">
                  <a:moveTo>
                    <a:pt x="2433" y="1104"/>
                  </a:moveTo>
                  <a:cubicBezTo>
                    <a:pt x="3107" y="1104"/>
                    <a:pt x="3597" y="1472"/>
                    <a:pt x="3597" y="2126"/>
                  </a:cubicBezTo>
                  <a:lnTo>
                    <a:pt x="3597" y="3331"/>
                  </a:lnTo>
                  <a:cubicBezTo>
                    <a:pt x="3597" y="4108"/>
                    <a:pt x="3005" y="4394"/>
                    <a:pt x="2473" y="4394"/>
                  </a:cubicBezTo>
                  <a:cubicBezTo>
                    <a:pt x="1820" y="4394"/>
                    <a:pt x="1309" y="4006"/>
                    <a:pt x="1309" y="3352"/>
                  </a:cubicBezTo>
                  <a:lnTo>
                    <a:pt x="1309" y="2167"/>
                  </a:lnTo>
                  <a:cubicBezTo>
                    <a:pt x="1309" y="1390"/>
                    <a:pt x="1901" y="1104"/>
                    <a:pt x="2433" y="1104"/>
                  </a:cubicBezTo>
                  <a:close/>
                  <a:moveTo>
                    <a:pt x="2126" y="1"/>
                  </a:moveTo>
                  <a:cubicBezTo>
                    <a:pt x="920" y="1"/>
                    <a:pt x="1" y="798"/>
                    <a:pt x="1" y="2269"/>
                  </a:cubicBezTo>
                  <a:lnTo>
                    <a:pt x="1" y="3290"/>
                  </a:lnTo>
                  <a:cubicBezTo>
                    <a:pt x="1" y="4680"/>
                    <a:pt x="839" y="5416"/>
                    <a:pt x="2146" y="5416"/>
                  </a:cubicBezTo>
                  <a:cubicBezTo>
                    <a:pt x="2739" y="5416"/>
                    <a:pt x="3229" y="5191"/>
                    <a:pt x="3577" y="4721"/>
                  </a:cubicBezTo>
                  <a:lnTo>
                    <a:pt x="3597" y="4721"/>
                  </a:lnTo>
                  <a:lnTo>
                    <a:pt x="3597" y="5273"/>
                  </a:lnTo>
                  <a:cubicBezTo>
                    <a:pt x="3597" y="6049"/>
                    <a:pt x="3168" y="6539"/>
                    <a:pt x="2392" y="6539"/>
                  </a:cubicBezTo>
                  <a:cubicBezTo>
                    <a:pt x="1922" y="6539"/>
                    <a:pt x="1554" y="6335"/>
                    <a:pt x="1309" y="5824"/>
                  </a:cubicBezTo>
                  <a:lnTo>
                    <a:pt x="83" y="6253"/>
                  </a:lnTo>
                  <a:cubicBezTo>
                    <a:pt x="348" y="7152"/>
                    <a:pt x="1411" y="7561"/>
                    <a:pt x="2269" y="7561"/>
                  </a:cubicBezTo>
                  <a:cubicBezTo>
                    <a:pt x="4149" y="7561"/>
                    <a:pt x="4844" y="6294"/>
                    <a:pt x="4844" y="5048"/>
                  </a:cubicBezTo>
                  <a:lnTo>
                    <a:pt x="4844" y="103"/>
                  </a:lnTo>
                  <a:lnTo>
                    <a:pt x="3618" y="103"/>
                  </a:lnTo>
                  <a:lnTo>
                    <a:pt x="3618" y="736"/>
                  </a:lnTo>
                  <a:lnTo>
                    <a:pt x="3597" y="736"/>
                  </a:lnTo>
                  <a:cubicBezTo>
                    <a:pt x="3311" y="328"/>
                    <a:pt x="2759" y="1"/>
                    <a:pt x="2126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683025" y="3123125"/>
              <a:ext cx="123125" cy="140500"/>
            </a:xfrm>
            <a:custGeom>
              <a:avLst/>
              <a:gdLst/>
              <a:ahLst/>
              <a:cxnLst/>
              <a:rect l="l" t="t" r="r" b="b"/>
              <a:pathLst>
                <a:path w="4925" h="5620" extrusionOk="0">
                  <a:moveTo>
                    <a:pt x="2432" y="1104"/>
                  </a:moveTo>
                  <a:cubicBezTo>
                    <a:pt x="3106" y="1104"/>
                    <a:pt x="3617" y="1472"/>
                    <a:pt x="3617" y="2126"/>
                  </a:cubicBezTo>
                  <a:lnTo>
                    <a:pt x="3617" y="3474"/>
                  </a:lnTo>
                  <a:cubicBezTo>
                    <a:pt x="3617" y="4251"/>
                    <a:pt x="3024" y="4537"/>
                    <a:pt x="2493" y="4537"/>
                  </a:cubicBezTo>
                  <a:cubicBezTo>
                    <a:pt x="1819" y="4537"/>
                    <a:pt x="1308" y="4149"/>
                    <a:pt x="1308" y="3495"/>
                  </a:cubicBezTo>
                  <a:lnTo>
                    <a:pt x="1308" y="2167"/>
                  </a:lnTo>
                  <a:cubicBezTo>
                    <a:pt x="1308" y="1390"/>
                    <a:pt x="1901" y="1104"/>
                    <a:pt x="2432" y="1104"/>
                  </a:cubicBezTo>
                  <a:close/>
                  <a:moveTo>
                    <a:pt x="2432" y="1"/>
                  </a:moveTo>
                  <a:cubicBezTo>
                    <a:pt x="1247" y="1"/>
                    <a:pt x="0" y="798"/>
                    <a:pt x="0" y="2269"/>
                  </a:cubicBezTo>
                  <a:lnTo>
                    <a:pt x="0" y="3495"/>
                  </a:lnTo>
                  <a:cubicBezTo>
                    <a:pt x="0" y="4884"/>
                    <a:pt x="1185" y="5620"/>
                    <a:pt x="2493" y="5620"/>
                  </a:cubicBezTo>
                  <a:cubicBezTo>
                    <a:pt x="3678" y="5620"/>
                    <a:pt x="4925" y="4823"/>
                    <a:pt x="4925" y="3352"/>
                  </a:cubicBezTo>
                  <a:lnTo>
                    <a:pt x="4925" y="2248"/>
                  </a:lnTo>
                  <a:cubicBezTo>
                    <a:pt x="4925" y="859"/>
                    <a:pt x="3740" y="1"/>
                    <a:pt x="2432" y="1"/>
                  </a:cubicBezTo>
                  <a:close/>
                </a:path>
              </a:pathLst>
            </a:custGeom>
            <a:solidFill>
              <a:srgbClr val="002878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432975" y="2440125"/>
              <a:ext cx="21475" cy="823500"/>
            </a:xfrm>
            <a:custGeom>
              <a:avLst/>
              <a:gdLst/>
              <a:ahLst/>
              <a:cxnLst/>
              <a:rect l="l" t="t" r="r" b="b"/>
              <a:pathLst>
                <a:path w="859" h="32940" extrusionOk="0">
                  <a:moveTo>
                    <a:pt x="0" y="1"/>
                  </a:moveTo>
                  <a:lnTo>
                    <a:pt x="0" y="32940"/>
                  </a:lnTo>
                  <a:lnTo>
                    <a:pt x="858" y="3294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64C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1107</Words>
  <Application>Microsoft Office PowerPoint</Application>
  <PresentationFormat>Personnalisé</PresentationFormat>
  <Paragraphs>404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Arial</vt:lpstr>
      <vt:lpstr>Roboto Medium</vt:lpstr>
      <vt:lpstr>Poppins</vt:lpstr>
      <vt:lpstr>Times New Roman</vt:lpstr>
      <vt:lpstr>Play</vt:lpstr>
      <vt:lpstr>Noto Sans Symbols</vt:lpstr>
      <vt:lpstr>Roboto Condensed</vt:lpstr>
      <vt:lpstr>Calibri</vt:lpstr>
      <vt:lpstr>Roboto</vt:lpstr>
      <vt:lpstr>2_Office Theme</vt:lpstr>
      <vt:lpstr>Office Theme</vt:lpstr>
      <vt:lpstr>Office Theme</vt:lpstr>
      <vt:lpstr>REUNION DES DIRECTEURS DU PROGRAMME ELARGI DE VACCINATION DE L’AFRIQUE CENTRALE, KINSHASA, 2024</vt:lpstr>
      <vt:lpstr>Introduction</vt:lpstr>
      <vt:lpstr>Cartographie des populations spéciales en RDC</vt:lpstr>
      <vt:lpstr>Réalisation en RDC</vt:lpstr>
      <vt:lpstr>FFOM</vt:lpstr>
      <vt:lpstr>Expériences tirée et Recommandation </vt:lpstr>
      <vt:lpstr>Expériences tirée et Recommandation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DES DIRECTEURS DU PROGRAMME ELARGI DE VACCINATION DE L’AFRIQUE CENTRALE, KINSHASA, 2024</dc:title>
  <dc:creator>Sarah Churchill</dc:creator>
  <cp:lastModifiedBy>Lenovo</cp:lastModifiedBy>
  <cp:revision>3</cp:revision>
  <dcterms:created xsi:type="dcterms:W3CDTF">2021-01-13T12:09:00Z</dcterms:created>
  <dcterms:modified xsi:type="dcterms:W3CDTF">2024-09-11T10:09:36Z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0x0101005A4B5CC9EDF221409618B2DF695DB40D</vt:lpwstr>
  </property>
  <property fmtid="{D5CDD505-2E9C-101B-9397-08002B2CF9AE}" pid="3" name="MediaServiceImageTags">
    <vt:lpwstr/>
  </property>
  <property fmtid="{D5CDD505-2E9C-101B-9397-08002B2CF9AE}" pid="4" name="ICV">
    <vt:lpwstr>F3087B74CFC843F3AA8E9BAB5F3CB174_13</vt:lpwstr>
  </property>
  <property fmtid="{D5CDD505-2E9C-101B-9397-08002B2CF9AE}" pid="5" name="KSOProductBuildVer">
    <vt:lpwstr>1036-12.2.0.17562</vt:lpwstr>
  </property>
</Properties>
</file>